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9"/>
  </p:notesMasterIdLst>
  <p:sldIdLst>
    <p:sldId id="256" r:id="rId2"/>
    <p:sldId id="263" r:id="rId3"/>
    <p:sldId id="280" r:id="rId4"/>
    <p:sldId id="291" r:id="rId5"/>
    <p:sldId id="292" r:id="rId6"/>
    <p:sldId id="293" r:id="rId7"/>
    <p:sldId id="308" r:id="rId8"/>
    <p:sldId id="304" r:id="rId9"/>
    <p:sldId id="296" r:id="rId10"/>
    <p:sldId id="297" r:id="rId11"/>
    <p:sldId id="298" r:id="rId12"/>
    <p:sldId id="300" r:id="rId13"/>
    <p:sldId id="301" r:id="rId14"/>
    <p:sldId id="309" r:id="rId15"/>
    <p:sldId id="303" r:id="rId16"/>
    <p:sldId id="307" r:id="rId17"/>
    <p:sldId id="276" r:id="rId18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F5B9633-19C4-44CA-8973-D01722AC2891}">
          <p14:sldIdLst>
            <p14:sldId id="256"/>
            <p14:sldId id="263"/>
            <p14:sldId id="280"/>
            <p14:sldId id="291"/>
            <p14:sldId id="292"/>
            <p14:sldId id="293"/>
            <p14:sldId id="308"/>
            <p14:sldId id="304"/>
            <p14:sldId id="296"/>
            <p14:sldId id="297"/>
            <p14:sldId id="298"/>
            <p14:sldId id="300"/>
            <p14:sldId id="301"/>
            <p14:sldId id="309"/>
            <p14:sldId id="303"/>
            <p14:sldId id="307"/>
            <p14:sldId id="2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4961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 autoAdjust="0"/>
    <p:restoredTop sz="84885" autoAdjust="0"/>
  </p:normalViewPr>
  <p:slideViewPr>
    <p:cSldViewPr snapToGrid="0">
      <p:cViewPr>
        <p:scale>
          <a:sx n="150" d="100"/>
          <a:sy n="150" d="100"/>
        </p:scale>
        <p:origin x="108" y="-27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AE045-7FA9-4379-A4EB-BAE001099F6F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AB030A-2C5B-4985-A84D-AA06F7E7BA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027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3AE38-5FAE-46DF-8216-76DE85841EC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05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3AE38-5FAE-46DF-8216-76DE85841EC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538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B030A-2C5B-4985-A84D-AA06F7E7BAF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7402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3AE38-5FAE-46DF-8216-76DE85841EC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365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3AE38-5FAE-46DF-8216-76DE85841EC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5293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64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239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965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54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855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392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03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533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813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57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9991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7F8DB-F19E-4E4E-8B95-D4212F5A2BB4}" type="datetimeFigureOut">
              <a:rPr lang="ko-KR" altLang="en-US" smtClean="0"/>
              <a:t>2021-11-16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BFE3A-C958-4A6E-8878-2643BDB57A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0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4776" y="724936"/>
            <a:ext cx="11062447" cy="2704064"/>
          </a:xfrm>
        </p:spPr>
        <p:txBody>
          <a:bodyPr>
            <a:noAutofit/>
          </a:bodyPr>
          <a:lstStyle/>
          <a:p>
            <a:pPr fontAlgn="base" latinLnBrk="0"/>
            <a:r>
              <a:rPr lang="en-US" altLang="ko-KR" sz="4000" b="1">
                <a:solidFill>
                  <a:schemeClr val="accent1">
                    <a:lumMod val="50000"/>
                  </a:schemeClr>
                </a:solidFill>
              </a:rPr>
              <a:t>DCU </a:t>
            </a:r>
            <a:r>
              <a:rPr lang="ko-KR" altLang="en-US" sz="4000" b="1">
                <a:solidFill>
                  <a:schemeClr val="accent1">
                    <a:lumMod val="50000"/>
                  </a:schemeClr>
                </a:solidFill>
              </a:rPr>
              <a:t>직무역량인증제 길라잡이</a:t>
            </a:r>
            <a:r>
              <a:rPr lang="en-US" altLang="ko-KR" sz="4000" b="1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en-US" altLang="ko-KR" sz="3600"/>
            </a:br>
            <a:br>
              <a:rPr lang="ko-KR" altLang="en-US" sz="3600" dirty="0"/>
            </a:b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3999" y="4210946"/>
            <a:ext cx="9144000" cy="1527671"/>
          </a:xfrm>
        </p:spPr>
        <p:txBody>
          <a:bodyPr>
            <a:noAutofit/>
          </a:bodyPr>
          <a:lstStyle/>
          <a:p>
            <a:pPr fontAlgn="base" latinLnBrk="0"/>
            <a:endParaRPr lang="en-US" altLang="ko-KR" sz="2000" dirty="0"/>
          </a:p>
          <a:p>
            <a:pPr fontAlgn="base" latinLnBrk="0"/>
            <a:r>
              <a:rPr lang="ko-KR" altLang="en-US" sz="2000" dirty="0"/>
              <a:t>장우영 </a:t>
            </a:r>
          </a:p>
          <a:p>
            <a:pPr fontAlgn="base" latinLnBrk="0"/>
            <a:r>
              <a:rPr lang="en-US" altLang="ko-KR" sz="2000" dirty="0"/>
              <a:t>(</a:t>
            </a:r>
            <a:r>
              <a:rPr lang="ko-KR" altLang="en-US" sz="2000" dirty="0"/>
              <a:t>대구가톨릭대학교 학생성공처장</a:t>
            </a:r>
            <a:r>
              <a:rPr lang="en-US" altLang="ko-KR" sz="2000" dirty="0"/>
              <a:t>)</a:t>
            </a:r>
          </a:p>
          <a:p>
            <a:pPr fontAlgn="base" latinLnBrk="0"/>
            <a:endParaRPr lang="en-US" altLang="ko-KR" sz="2000" dirty="0"/>
          </a:p>
          <a:p>
            <a:pPr fontAlgn="base" latinLnBrk="0"/>
            <a:endParaRPr lang="en-US" altLang="ko-KR" sz="2000" dirty="0"/>
          </a:p>
          <a:p>
            <a:pPr fontAlgn="base" latinLnBrk="0"/>
            <a:r>
              <a:rPr lang="en-US" altLang="ko-KR" sz="2000" dirty="0"/>
              <a:t>2021</a:t>
            </a:r>
            <a:r>
              <a:rPr lang="en-US" altLang="ko-KR" sz="2000"/>
              <a:t>. 00. 00. </a:t>
            </a:r>
            <a:endParaRPr lang="ko-KR" altLang="en-US" sz="2000" dirty="0"/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011447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04679" y="1243745"/>
            <a:ext cx="10515600" cy="5614255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70000"/>
              </a:lnSpc>
              <a:buFont typeface="Arial" panose="020B0604020202020204" pitchFamily="34" charset="0"/>
              <a:buAutoNum type="romanUcPeriod"/>
            </a:pPr>
            <a:endParaRPr lang="en-US" altLang="ko-KR" b="1"/>
          </a:p>
          <a:p>
            <a:pPr marL="514350" indent="-514350">
              <a:lnSpc>
                <a:spcPct val="170000"/>
              </a:lnSpc>
              <a:buFont typeface="Arial" panose="020B0604020202020204" pitchFamily="34" charset="0"/>
              <a:buAutoNum type="romanUcPeriod"/>
            </a:pPr>
            <a:r>
              <a:rPr lang="en-US" altLang="ko-KR" b="1"/>
              <a:t>DCU </a:t>
            </a:r>
            <a:r>
              <a:rPr lang="ko-KR" altLang="en-US" b="1"/>
              <a:t>직무역량인증제 시행 안내</a:t>
            </a:r>
            <a:endParaRPr lang="en-US" altLang="ko-KR" b="1"/>
          </a:p>
          <a:p>
            <a:pPr marL="514350" indent="-514350">
              <a:lnSpc>
                <a:spcPct val="170000"/>
              </a:lnSpc>
              <a:buFont typeface="Arial" panose="020B0604020202020204" pitchFamily="34" charset="0"/>
              <a:buAutoNum type="romanUcPeriod"/>
            </a:pPr>
            <a:endParaRPr lang="ko-KR" altLang="en-US" dirty="0"/>
          </a:p>
          <a:p>
            <a:pPr marL="514350" indent="-514350">
              <a:lnSpc>
                <a:spcPct val="170000"/>
              </a:lnSpc>
              <a:buFont typeface="Arial" panose="020B0604020202020204" pitchFamily="34" charset="0"/>
              <a:buAutoNum type="romanUcPeriod"/>
            </a:pPr>
            <a:r>
              <a:rPr lang="en-US" altLang="ko-KR" b="1"/>
              <a:t>DCU </a:t>
            </a:r>
            <a:r>
              <a:rPr lang="ko-KR" altLang="en-US" b="1"/>
              <a:t>직무역량인증장학제도 시행 안내</a:t>
            </a:r>
            <a:endParaRPr lang="ko-KR" altLang="en-US" dirty="0"/>
          </a:p>
          <a:p>
            <a:pPr marL="0" indent="0">
              <a:buNone/>
            </a:pPr>
            <a:endParaRPr lang="en-US" altLang="ko-KR" dirty="0"/>
          </a:p>
          <a:p>
            <a:pPr marL="514350" indent="-514350">
              <a:buFont typeface="Arial" panose="020B0604020202020204" pitchFamily="34" charset="0"/>
              <a:buAutoNum type="romanUcPeriod"/>
            </a:pPr>
            <a:endParaRPr lang="en-US" altLang="ko-KR" dirty="0"/>
          </a:p>
          <a:p>
            <a:pPr marL="514350" indent="-514350">
              <a:buFont typeface="Arial" panose="020B0604020202020204" pitchFamily="34" charset="0"/>
              <a:buAutoNum type="romanUcPeriod"/>
            </a:pPr>
            <a:endParaRPr lang="en-US" altLang="ko-KR" dirty="0"/>
          </a:p>
          <a:p>
            <a:pPr marL="514350" indent="-514350">
              <a:buAutoNum type="romanUcPeriod"/>
            </a:pP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5268" y="262772"/>
            <a:ext cx="97770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dirty="0"/>
              <a:t>목차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308" y="3429000"/>
            <a:ext cx="1750013" cy="278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05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59602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b="1" dirty="0">
                <a:solidFill>
                  <a:schemeClr val="accent1">
                    <a:lumMod val="50000"/>
                  </a:schemeClr>
                </a:solidFill>
              </a:rPr>
              <a:t>Ⅰ</a:t>
            </a:r>
            <a:r>
              <a:rPr lang="en-US" altLang="ko-KR" sz="3200" b="1">
                <a:solidFill>
                  <a:schemeClr val="accent1">
                    <a:lumMod val="50000"/>
                  </a:schemeClr>
                </a:solidFill>
              </a:rPr>
              <a:t>. DCU </a:t>
            </a:r>
            <a:r>
              <a:rPr lang="ko-KR" altLang="en-US" sz="3200" b="1">
                <a:solidFill>
                  <a:schemeClr val="accent1">
                    <a:lumMod val="50000"/>
                  </a:schemeClr>
                </a:solidFill>
              </a:rPr>
              <a:t>직무역량인증제 시행 안내</a:t>
            </a:r>
            <a:r>
              <a:rPr lang="ko-KR" altLang="en-US" sz="320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ko-KR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3681" y="1402773"/>
            <a:ext cx="4831773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63681" y="1478867"/>
            <a:ext cx="4831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1. </a:t>
            </a:r>
            <a:r>
              <a:rPr lang="ko-KR" altLang="en-US" sz="2800"/>
              <a:t>시행의 배경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6418" y="2680855"/>
            <a:ext cx="110974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/>
              <a:t>가</a:t>
            </a:r>
            <a:r>
              <a:rPr lang="en-US" altLang="ko-KR" sz="2400"/>
              <a:t>. </a:t>
            </a:r>
            <a:r>
              <a:rPr lang="ko-KR" altLang="en-US" sz="2400"/>
              <a:t>지역균형인재 선발</a:t>
            </a:r>
            <a:endParaRPr lang="en-US" altLang="ko-KR" sz="2400"/>
          </a:p>
          <a:p>
            <a:endParaRPr lang="ko-KR" altLang="en-US"/>
          </a:p>
          <a:p>
            <a:r>
              <a:rPr lang="en-US" altLang="ko-KR" sz="2000"/>
              <a:t>- </a:t>
            </a:r>
            <a:r>
              <a:rPr lang="ko-KR" altLang="en-US" sz="2000"/>
              <a:t>혁신도시특별법</a:t>
            </a:r>
            <a:r>
              <a:rPr lang="en-US" altLang="ko-KR" sz="2000"/>
              <a:t>(2007</a:t>
            </a:r>
            <a:r>
              <a:rPr lang="ko-KR" altLang="en-US" sz="2000"/>
              <a:t>년</a:t>
            </a:r>
            <a:r>
              <a:rPr lang="en-US" altLang="ko-KR" sz="2000"/>
              <a:t>) </a:t>
            </a:r>
            <a:r>
              <a:rPr lang="ko-KR" altLang="en-US" sz="2000"/>
              <a:t>및 지방대학육성법</a:t>
            </a:r>
            <a:r>
              <a:rPr lang="en-US" altLang="ko-KR" sz="2000"/>
              <a:t>(2017</a:t>
            </a:r>
            <a:r>
              <a:rPr lang="ko-KR" altLang="en-US" sz="2000"/>
              <a:t>년</a:t>
            </a:r>
            <a:r>
              <a:rPr lang="en-US" altLang="ko-KR" sz="2000"/>
              <a:t>) </a:t>
            </a:r>
            <a:r>
              <a:rPr lang="ko-KR" altLang="en-US" sz="2000"/>
              <a:t>제정</a:t>
            </a:r>
          </a:p>
          <a:p>
            <a:endParaRPr lang="en-US" altLang="ko-KR" sz="1000"/>
          </a:p>
          <a:p>
            <a:r>
              <a:rPr lang="en-US" altLang="ko-KR" sz="2000"/>
              <a:t>- </a:t>
            </a:r>
            <a:r>
              <a:rPr lang="ko-KR" altLang="en-US" sz="2000"/>
              <a:t>양 법률 및 시행령에 따라 지역인재 의무 채용 </a:t>
            </a:r>
          </a:p>
          <a:p>
            <a:r>
              <a:rPr lang="ko-KR" altLang="en-US" sz="2000"/>
              <a:t>  </a:t>
            </a:r>
            <a:r>
              <a:rPr lang="en-US" altLang="ko-KR" sz="2000"/>
              <a:t>(</a:t>
            </a:r>
            <a:r>
              <a:rPr lang="ko-KR" altLang="en-US" sz="2000"/>
              <a:t>대통령령으로 ‘일정 비율’ 지정</a:t>
            </a:r>
            <a:r>
              <a:rPr lang="en-US" altLang="ko-KR" sz="2000"/>
              <a:t>) </a:t>
            </a:r>
          </a:p>
          <a:p>
            <a:endParaRPr lang="en-US" altLang="ko-KR" sz="1000"/>
          </a:p>
          <a:p>
            <a:r>
              <a:rPr lang="en-US" altLang="ko-KR" sz="2000"/>
              <a:t>- </a:t>
            </a:r>
            <a:r>
              <a:rPr lang="ko-KR" altLang="en-US" sz="2000"/>
              <a:t>기타 조례</a:t>
            </a:r>
            <a:r>
              <a:rPr lang="en-US" altLang="ko-KR" sz="2000"/>
              <a:t>: </a:t>
            </a:r>
            <a:r>
              <a:rPr lang="ko-KR" altLang="en-US" sz="2000"/>
              <a:t>지자체 및 지역구 의원의 이해관계 </a:t>
            </a:r>
          </a:p>
          <a:p>
            <a:endParaRPr lang="en-US" altLang="ko-KR" sz="1000"/>
          </a:p>
          <a:p>
            <a:r>
              <a:rPr lang="en-US" altLang="ko-KR" sz="2000"/>
              <a:t>- </a:t>
            </a:r>
            <a:r>
              <a:rPr lang="ko-KR" altLang="en-US" sz="2000"/>
              <a:t>주요 대학의 약진</a:t>
            </a:r>
            <a:r>
              <a:rPr lang="en-US" altLang="ko-KR" sz="2000"/>
              <a:t>·</a:t>
            </a:r>
            <a:r>
              <a:rPr lang="ko-KR" altLang="en-US" sz="2000"/>
              <a:t>성장은 공공부문 고용시장의 과독점 의미 </a:t>
            </a:r>
            <a:endParaRPr lang="en-US" altLang="ko-KR" sz="2000"/>
          </a:p>
          <a:p>
            <a:endParaRPr lang="en-US" altLang="ko-KR" sz="1000"/>
          </a:p>
          <a:p>
            <a:endParaRPr lang="en-US" altLang="ko-KR" sz="1000"/>
          </a:p>
          <a:p>
            <a:r>
              <a:rPr lang="en-US" altLang="ko-KR" sz="2400">
                <a:solidFill>
                  <a:srgbClr val="C00000"/>
                </a:solidFill>
                <a:latin typeface="+mj-lt"/>
              </a:rPr>
              <a:t>- 2024</a:t>
            </a:r>
            <a:r>
              <a:rPr lang="ko-KR" altLang="en-US" sz="2400">
                <a:solidFill>
                  <a:srgbClr val="C00000"/>
                </a:solidFill>
                <a:latin typeface="+mj-lt"/>
              </a:rPr>
              <a:t>년부터 공공부문 전체 채용의 </a:t>
            </a:r>
            <a:r>
              <a:rPr lang="en-US" altLang="ko-KR" sz="2400">
                <a:solidFill>
                  <a:srgbClr val="C00000"/>
                </a:solidFill>
                <a:latin typeface="+mj-lt"/>
              </a:rPr>
              <a:t>40% </a:t>
            </a:r>
            <a:r>
              <a:rPr lang="ko-KR" altLang="en-US" sz="2400">
                <a:solidFill>
                  <a:srgbClr val="C00000"/>
                </a:solidFill>
                <a:latin typeface="+mj-lt"/>
              </a:rPr>
              <a:t>이상 선발</a:t>
            </a:r>
          </a:p>
        </p:txBody>
      </p:sp>
    </p:spTree>
    <p:extLst>
      <p:ext uri="{BB962C8B-B14F-4D97-AF65-F5344CB8AC3E}">
        <p14:creationId xmlns:p14="http://schemas.microsoft.com/office/powerpoint/2010/main" val="1784784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63681" y="1533895"/>
            <a:ext cx="1109749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/>
              <a:t>나</a:t>
            </a:r>
            <a:r>
              <a:rPr lang="en-US" altLang="ko-KR" sz="2400"/>
              <a:t>. </a:t>
            </a:r>
            <a:r>
              <a:rPr lang="ko-KR" altLang="en-US" sz="2400"/>
              <a:t>채용절차에 관련 법률 개정</a:t>
            </a:r>
            <a:endParaRPr lang="en-US" altLang="ko-KR" sz="2400"/>
          </a:p>
          <a:p>
            <a:endParaRPr lang="ko-KR" altLang="en-US"/>
          </a:p>
          <a:p>
            <a:r>
              <a:rPr lang="en-US" altLang="ko-KR" sz="2000"/>
              <a:t>- </a:t>
            </a:r>
            <a:r>
              <a:rPr lang="ko-KR" altLang="en-US" sz="2000"/>
              <a:t>공공 및 민간 부문 채용과정에서 차별금지</a:t>
            </a:r>
          </a:p>
          <a:p>
            <a:endParaRPr lang="en-US" altLang="ko-KR" sz="2000"/>
          </a:p>
          <a:p>
            <a:r>
              <a:rPr lang="en-US" altLang="ko-KR" sz="2000"/>
              <a:t>- </a:t>
            </a:r>
            <a:r>
              <a:rPr lang="ko-KR" altLang="en-US" sz="2000"/>
              <a:t>블라인드 채용 전 부문 확산</a:t>
            </a:r>
            <a:r>
              <a:rPr lang="en-US" altLang="ko-KR" sz="2000"/>
              <a:t> (</a:t>
            </a:r>
            <a:r>
              <a:rPr lang="ko-KR" altLang="en-US" sz="2000"/>
              <a:t>학력</a:t>
            </a:r>
            <a:r>
              <a:rPr lang="en-US" altLang="ko-KR" sz="2000"/>
              <a:t>, </a:t>
            </a:r>
            <a:r>
              <a:rPr lang="ko-KR" altLang="en-US" sz="2000"/>
              <a:t>전공</a:t>
            </a:r>
            <a:r>
              <a:rPr lang="en-US" altLang="ko-KR" sz="2000"/>
              <a:t>, </a:t>
            </a:r>
            <a:r>
              <a:rPr lang="ko-KR" altLang="en-US" sz="2000"/>
              <a:t>성별</a:t>
            </a:r>
            <a:r>
              <a:rPr lang="en-US" altLang="ko-KR" sz="2000"/>
              <a:t>, </a:t>
            </a:r>
            <a:r>
              <a:rPr lang="ko-KR" altLang="en-US" sz="2000"/>
              <a:t>외모</a:t>
            </a:r>
            <a:r>
              <a:rPr lang="en-US" altLang="ko-KR" sz="2000"/>
              <a:t>, </a:t>
            </a:r>
            <a:r>
              <a:rPr lang="ko-KR" altLang="en-US" sz="2000"/>
              <a:t>가족관계 등 기재 금지</a:t>
            </a:r>
            <a:r>
              <a:rPr lang="en-US" altLang="ko-KR" sz="2000"/>
              <a:t>)</a:t>
            </a:r>
          </a:p>
          <a:p>
            <a:endParaRPr lang="en-US" altLang="ko-KR" sz="2000"/>
          </a:p>
          <a:p>
            <a:r>
              <a:rPr lang="en-US" altLang="ko-KR" sz="2000"/>
              <a:t>- </a:t>
            </a:r>
            <a:r>
              <a:rPr lang="ko-KR" altLang="en-US" sz="2000"/>
              <a:t>직무역량기반 채용 전체 기업으로 확산 </a:t>
            </a:r>
            <a:r>
              <a:rPr lang="en-US" altLang="ko-KR" sz="2000"/>
              <a:t>(</a:t>
            </a:r>
            <a:r>
              <a:rPr lang="ko-KR" altLang="en-US" sz="2000"/>
              <a:t>직무기술서 의무화</a:t>
            </a:r>
            <a:r>
              <a:rPr lang="en-US" altLang="ko-KR" sz="2000"/>
              <a:t>, </a:t>
            </a:r>
            <a:r>
              <a:rPr lang="ko-KR" altLang="en-US" sz="2000"/>
              <a:t>스펙 채용 금지</a:t>
            </a:r>
            <a:r>
              <a:rPr lang="en-US" altLang="ko-KR" sz="2000"/>
              <a:t>)</a:t>
            </a:r>
            <a:endParaRPr lang="ko-KR" altLang="en-US" sz="2000"/>
          </a:p>
        </p:txBody>
      </p:sp>
      <p:sp>
        <p:nvSpPr>
          <p:cNvPr id="7" name="직사각형 6"/>
          <p:cNvSpPr/>
          <p:nvPr/>
        </p:nvSpPr>
        <p:spPr>
          <a:xfrm>
            <a:off x="363681" y="150527"/>
            <a:ext cx="4831773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63681" y="226621"/>
            <a:ext cx="4831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1. </a:t>
            </a:r>
            <a:r>
              <a:rPr lang="ko-KR" altLang="en-US" sz="2800"/>
              <a:t>시행의 배경</a:t>
            </a:r>
          </a:p>
        </p:txBody>
      </p:sp>
    </p:spTree>
    <p:extLst>
      <p:ext uri="{BB962C8B-B14F-4D97-AF65-F5344CB8AC3E}">
        <p14:creationId xmlns:p14="http://schemas.microsoft.com/office/powerpoint/2010/main" val="3474866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63681" y="1615726"/>
            <a:ext cx="4416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/>
              <a:t>가</a:t>
            </a:r>
            <a:r>
              <a:rPr lang="en-US" altLang="ko-KR" sz="2000"/>
              <a:t>. 5</a:t>
            </a:r>
            <a:r>
              <a:rPr lang="ko-KR" altLang="en-US" sz="2000"/>
              <a:t>대 평가영역</a:t>
            </a:r>
            <a:endParaRPr lang="en-US" altLang="ko-KR" sz="200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339000"/>
              </p:ext>
            </p:extLst>
          </p:nvPr>
        </p:nvGraphicFramePr>
        <p:xfrm>
          <a:off x="363681" y="2112428"/>
          <a:ext cx="6764483" cy="3737882"/>
        </p:xfrm>
        <a:graphic>
          <a:graphicData uri="http://schemas.openxmlformats.org/drawingml/2006/table">
            <a:tbl>
              <a:tblPr/>
              <a:tblGrid>
                <a:gridCol w="412447">
                  <a:extLst>
                    <a:ext uri="{9D8B030D-6E8A-4147-A177-3AD203B41FA5}">
                      <a16:colId xmlns:a16="http://schemas.microsoft.com/office/drawing/2014/main" val="3370591662"/>
                    </a:ext>
                  </a:extLst>
                </a:gridCol>
                <a:gridCol w="2514686">
                  <a:extLst>
                    <a:ext uri="{9D8B030D-6E8A-4147-A177-3AD203B41FA5}">
                      <a16:colId xmlns:a16="http://schemas.microsoft.com/office/drawing/2014/main" val="935228140"/>
                    </a:ext>
                  </a:extLst>
                </a:gridCol>
                <a:gridCol w="3837350">
                  <a:extLst>
                    <a:ext uri="{9D8B030D-6E8A-4147-A177-3AD203B41FA5}">
                      <a16:colId xmlns:a16="http://schemas.microsoft.com/office/drawing/2014/main" val="1788555715"/>
                    </a:ext>
                  </a:extLst>
                </a:gridCol>
              </a:tblGrid>
              <a:tr h="3538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no.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영역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예시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(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회계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086576"/>
                  </a:ext>
                </a:extLst>
              </a:tr>
              <a:tr h="6342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직무 관련 정규 </a:t>
                      </a: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교과목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회계의 원리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재정학 개론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공기업의 이해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통계학의 기초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조직과 재무설계 등 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605973"/>
                  </a:ext>
                </a:extLst>
              </a:tr>
              <a:tr h="12287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직무 관련 </a:t>
                      </a: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비교과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한컴바탕"/>
                        </a:rPr>
                        <a:t>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프로그램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FP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콘테스트 대학생 재무설계 공모전 입상 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관세청 정책기자단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C-STAR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활동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국민참여예산 대학생 공모전 참가 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DCU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금융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NCS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캠프 수료 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9009771"/>
                  </a:ext>
                </a:extLst>
              </a:tr>
              <a:tr h="3369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현장실습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인턴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한컴바탕"/>
                        </a:rPr>
                        <a:t>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(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급여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△△세무법인 인턴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(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사실상 필수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518947"/>
                  </a:ext>
                </a:extLst>
              </a:tr>
              <a:tr h="33696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직무 관련 핵심 </a:t>
                      </a: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자격증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FAT 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급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전산회계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급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전산세무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급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4070621"/>
                  </a:ext>
                </a:extLst>
              </a:tr>
              <a:tr h="3369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컴퓨터활용능력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급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한국사능력검정시험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급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7970206"/>
                  </a:ext>
                </a:extLst>
              </a:tr>
              <a:tr h="3369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토익 </a:t>
                      </a:r>
                      <a:r>
                        <a:rPr lang="en-US" altLang="ko-KR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700~750</a:t>
                      </a: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점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한컴바탕"/>
                        </a:rPr>
                        <a:t>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(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불균일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기준 점수 중요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가점 또는 점수 이월 없음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168911"/>
                  </a:ext>
                </a:extLst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775667" y="2515829"/>
            <a:ext cx="2497469" cy="32573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7232074" y="2117268"/>
            <a:ext cx="495992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600" dirty="0"/>
              <a:t>⇨ 블라인드 채용</a:t>
            </a:r>
            <a:r>
              <a:rPr lang="en-US" altLang="ko-KR" sz="1600" dirty="0"/>
              <a:t>: “</a:t>
            </a:r>
            <a:r>
              <a:rPr lang="ko-KR" altLang="en-US" sz="1600" dirty="0"/>
              <a:t>서류</a:t>
            </a:r>
            <a:r>
              <a:rPr lang="en-US" altLang="ko-KR" sz="1600" dirty="0"/>
              <a:t>·</a:t>
            </a:r>
            <a:r>
              <a:rPr lang="ko-KR" altLang="en-US" sz="1600" dirty="0"/>
              <a:t>필기</a:t>
            </a:r>
            <a:r>
              <a:rPr lang="en-US" altLang="ko-KR" sz="1600" dirty="0"/>
              <a:t>·</a:t>
            </a:r>
            <a:r>
              <a:rPr lang="ko-KR" altLang="en-US" sz="1600" dirty="0"/>
              <a:t>면접에서 </a:t>
            </a:r>
            <a:r>
              <a:rPr lang="ko-KR" altLang="en-US" sz="1600"/>
              <a:t>불합리한 차별</a:t>
            </a:r>
            <a:endParaRPr lang="en-US" altLang="ko-KR" sz="1600"/>
          </a:p>
          <a:p>
            <a:pPr fontAlgn="base"/>
            <a:endParaRPr lang="en-US" altLang="ko-KR" sz="500"/>
          </a:p>
          <a:p>
            <a:pPr fontAlgn="base"/>
            <a:r>
              <a:rPr lang="ko-KR" altLang="en-US" sz="1600"/>
              <a:t>을 </a:t>
            </a:r>
            <a:r>
              <a:rPr lang="ko-KR" altLang="en-US" sz="1600" dirty="0"/>
              <a:t>야기할 수 있는 </a:t>
            </a:r>
            <a:r>
              <a:rPr lang="ko-KR" altLang="en-US" sz="1600" b="1" dirty="0">
                <a:solidFill>
                  <a:srgbClr val="FF0000"/>
                </a:solidFill>
              </a:rPr>
              <a:t>출신지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가족관계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학력</a:t>
            </a:r>
            <a:r>
              <a:rPr lang="en-US" altLang="ko-KR" sz="1600" b="1">
                <a:solidFill>
                  <a:srgbClr val="FF0000"/>
                </a:solidFill>
              </a:rPr>
              <a:t>, </a:t>
            </a:r>
            <a:r>
              <a:rPr lang="ko-KR" altLang="en-US" sz="1600" b="1">
                <a:solidFill>
                  <a:srgbClr val="FF0000"/>
                </a:solidFill>
              </a:rPr>
              <a:t>외모 등</a:t>
            </a:r>
            <a:endParaRPr lang="en-US" altLang="ko-KR" sz="1600" b="1">
              <a:solidFill>
                <a:srgbClr val="FF0000"/>
              </a:solidFill>
            </a:endParaRPr>
          </a:p>
          <a:p>
            <a:pPr fontAlgn="base"/>
            <a:endParaRPr lang="en-US" altLang="ko-KR" sz="500" b="1">
              <a:solidFill>
                <a:srgbClr val="FF0000"/>
              </a:solidFill>
            </a:endParaRPr>
          </a:p>
          <a:p>
            <a:pPr fontAlgn="base"/>
            <a:r>
              <a:rPr lang="ko-KR" altLang="en-US" sz="1600" b="1">
                <a:solidFill>
                  <a:srgbClr val="FF0000"/>
                </a:solidFill>
              </a:rPr>
              <a:t>의 </a:t>
            </a:r>
            <a:r>
              <a:rPr lang="ko-KR" altLang="en-US" sz="1600" b="1" dirty="0">
                <a:solidFill>
                  <a:srgbClr val="FF0000"/>
                </a:solidFill>
              </a:rPr>
              <a:t>항목을 걷어내고</a:t>
            </a:r>
            <a:r>
              <a:rPr lang="ko-KR" altLang="en-US" sz="1600" dirty="0"/>
              <a:t> 지원자의 직무능력 평가” </a:t>
            </a:r>
          </a:p>
          <a:p>
            <a:pPr fontAlgn="base"/>
            <a:r>
              <a:rPr lang="en-US" altLang="ko-KR" sz="1600" dirty="0"/>
              <a:t>  </a:t>
            </a:r>
          </a:p>
          <a:p>
            <a:pPr fontAlgn="base"/>
            <a:r>
              <a:rPr lang="ko-KR" altLang="en-US" sz="1600" dirty="0"/>
              <a:t>⇨ </a:t>
            </a:r>
            <a:r>
              <a:rPr lang="en-US" altLang="ko-KR" sz="1600" dirty="0"/>
              <a:t>5</a:t>
            </a:r>
            <a:r>
              <a:rPr lang="ko-KR" altLang="en-US" sz="1600" dirty="0"/>
              <a:t>대 영역을 “</a:t>
            </a:r>
            <a:r>
              <a:rPr lang="ko-KR" altLang="en-US" sz="1600" b="1" dirty="0">
                <a:solidFill>
                  <a:srgbClr val="FF0000"/>
                </a:solidFill>
              </a:rPr>
              <a:t>자기소개서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직무역량기술서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면접</a:t>
            </a:r>
            <a:r>
              <a:rPr lang="ko-KR" altLang="en-US" sz="1600" dirty="0"/>
              <a:t>” </a:t>
            </a:r>
            <a:r>
              <a:rPr lang="ko-KR" altLang="en-US" sz="1600"/>
              <a:t>에 </a:t>
            </a:r>
            <a:endParaRPr lang="en-US" altLang="ko-KR" sz="1600"/>
          </a:p>
          <a:p>
            <a:pPr fontAlgn="base"/>
            <a:endParaRPr lang="en-US" altLang="ko-KR" sz="500"/>
          </a:p>
          <a:p>
            <a:pPr fontAlgn="base"/>
            <a:r>
              <a:rPr lang="ko-KR" altLang="en-US" sz="1600"/>
              <a:t>일관되게 </a:t>
            </a:r>
            <a:r>
              <a:rPr lang="ko-KR" altLang="en-US" sz="1600" dirty="0"/>
              <a:t>적용 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63681" y="165055"/>
            <a:ext cx="6167748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63681" y="241149"/>
            <a:ext cx="6167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2. </a:t>
            </a:r>
            <a:r>
              <a:rPr lang="ko-KR" altLang="en-US" sz="2800"/>
              <a:t>직무역량기반 채용 방식</a:t>
            </a:r>
          </a:p>
        </p:txBody>
      </p:sp>
    </p:spTree>
    <p:extLst>
      <p:ext uri="{BB962C8B-B14F-4D97-AF65-F5344CB8AC3E}">
        <p14:creationId xmlns:p14="http://schemas.microsoft.com/office/powerpoint/2010/main" val="3023060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63681" y="1615726"/>
            <a:ext cx="4416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/>
              <a:t>❒</a:t>
            </a:r>
            <a:r>
              <a:rPr lang="en-US" altLang="ko-KR" sz="2000"/>
              <a:t> </a:t>
            </a:r>
            <a:r>
              <a:rPr lang="ko-KR" altLang="en-US" sz="2000"/>
              <a:t>대분류 </a:t>
            </a:r>
            <a:r>
              <a:rPr lang="en-US" altLang="ko-KR" sz="2000"/>
              <a:t>24</a:t>
            </a:r>
            <a:r>
              <a:rPr lang="ko-KR" altLang="en-US" sz="2000"/>
              <a:t>개</a:t>
            </a:r>
            <a:endParaRPr lang="en-US" altLang="ko-KR" sz="200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667846"/>
              </p:ext>
            </p:extLst>
          </p:nvPr>
        </p:nvGraphicFramePr>
        <p:xfrm>
          <a:off x="363681" y="2206254"/>
          <a:ext cx="11211792" cy="3348990"/>
        </p:xfrm>
        <a:graphic>
          <a:graphicData uri="http://schemas.openxmlformats.org/drawingml/2006/table">
            <a:tbl>
              <a:tblPr/>
              <a:tblGrid>
                <a:gridCol w="28029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2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29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29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8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경영기획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영업･마케팅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행정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재무･회계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5.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생산･품질관리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6.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금융･보험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7.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교육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8.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보건･의료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9.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사회복지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10.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문화콘텐츠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11.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공예･디자인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4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12. </a:t>
                      </a:r>
                      <a:r>
                        <a:rPr lang="ko-KR" altLang="en-US" sz="1600" b="1" kern="0" spc="-4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운전･운송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13.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부동산･감정평가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14.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보안안전관리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15.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관광･레저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16.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식품･가공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17.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건축･건설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18.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해양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19.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기계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20.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화학･재료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8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21.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전기･전자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4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22. </a:t>
                      </a:r>
                      <a:r>
                        <a:rPr lang="ko-KR" altLang="en-US" sz="1600" b="1" kern="0" spc="-4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정보･통신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23.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에너지･환경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24.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굴림"/>
                        </a:rPr>
                        <a:t>농림･어업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363681" y="164950"/>
            <a:ext cx="6167748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63681" y="241044"/>
            <a:ext cx="6167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3. DCU </a:t>
            </a:r>
            <a:r>
              <a:rPr lang="ko-KR" altLang="en-US" sz="2800"/>
              <a:t>직무역량인증 체계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3680" y="5859417"/>
            <a:ext cx="8749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C00000"/>
                </a:solidFill>
              </a:rPr>
              <a:t>※ 24</a:t>
            </a:r>
            <a:r>
              <a:rPr lang="ko-KR" altLang="en-US" sz="2000" b="1" dirty="0">
                <a:solidFill>
                  <a:srgbClr val="C00000"/>
                </a:solidFill>
              </a:rPr>
              <a:t>개 </a:t>
            </a:r>
            <a:r>
              <a:rPr lang="ko-KR" altLang="en-US" sz="2000" b="1" dirty="0" err="1">
                <a:solidFill>
                  <a:srgbClr val="C00000"/>
                </a:solidFill>
              </a:rPr>
              <a:t>대분류를</a:t>
            </a:r>
            <a:r>
              <a:rPr lang="ko-KR" altLang="en-US" sz="2000" b="1" dirty="0">
                <a:solidFill>
                  <a:srgbClr val="C00000"/>
                </a:solidFill>
              </a:rPr>
              <a:t> 기준으로 </a:t>
            </a:r>
            <a:r>
              <a:rPr lang="en-US" altLang="ko-KR" sz="2000" b="1" dirty="0">
                <a:solidFill>
                  <a:srgbClr val="C00000"/>
                </a:solidFill>
              </a:rPr>
              <a:t>‘DCU </a:t>
            </a:r>
            <a:r>
              <a:rPr lang="ko-KR" altLang="en-US" sz="2000" b="1" dirty="0">
                <a:solidFill>
                  <a:srgbClr val="C00000"/>
                </a:solidFill>
              </a:rPr>
              <a:t>직무역량인증제</a:t>
            </a:r>
            <a:r>
              <a:rPr lang="en-US" altLang="ko-KR" sz="2000" b="1" dirty="0">
                <a:solidFill>
                  <a:srgbClr val="C00000"/>
                </a:solidFill>
              </a:rPr>
              <a:t>’ </a:t>
            </a:r>
            <a:r>
              <a:rPr lang="ko-KR" altLang="en-US" sz="2000" b="1" dirty="0">
                <a:solidFill>
                  <a:srgbClr val="C00000"/>
                </a:solidFill>
              </a:rPr>
              <a:t>시행</a:t>
            </a:r>
          </a:p>
        </p:txBody>
      </p:sp>
    </p:spTree>
    <p:extLst>
      <p:ext uri="{BB962C8B-B14F-4D97-AF65-F5344CB8AC3E}">
        <p14:creationId xmlns:p14="http://schemas.microsoft.com/office/powerpoint/2010/main" val="141278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0390"/>
            <a:ext cx="4416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/>
              <a:t>❒</a:t>
            </a:r>
            <a:r>
              <a:rPr lang="en-US" altLang="ko-KR" sz="2000"/>
              <a:t> </a:t>
            </a:r>
            <a:r>
              <a:rPr lang="ko-KR" altLang="en-US" sz="2000"/>
              <a:t>소분류 </a:t>
            </a:r>
            <a:r>
              <a:rPr lang="en-US" altLang="ko-KR" sz="2000"/>
              <a:t>188</a:t>
            </a:r>
            <a:r>
              <a:rPr lang="ko-KR" altLang="en-US" sz="2000"/>
              <a:t>개</a:t>
            </a:r>
            <a:endParaRPr lang="en-US" altLang="ko-KR" sz="200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10501"/>
            <a:ext cx="5823856" cy="6447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170" y="555171"/>
            <a:ext cx="4324350" cy="6302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916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994025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29214" y="6382875"/>
            <a:ext cx="8749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C00000"/>
                </a:solidFill>
              </a:rPr>
              <a:t>※ 24</a:t>
            </a:r>
            <a:r>
              <a:rPr lang="ko-KR" altLang="en-US" sz="2000" b="1" dirty="0">
                <a:solidFill>
                  <a:srgbClr val="C00000"/>
                </a:solidFill>
              </a:rPr>
              <a:t>개 </a:t>
            </a:r>
            <a:r>
              <a:rPr lang="ko-KR" altLang="en-US" sz="2000" b="1" dirty="0" err="1">
                <a:solidFill>
                  <a:srgbClr val="C00000"/>
                </a:solidFill>
              </a:rPr>
              <a:t>대분류를</a:t>
            </a:r>
            <a:r>
              <a:rPr lang="ko-KR" altLang="en-US" sz="2000" b="1" dirty="0">
                <a:solidFill>
                  <a:srgbClr val="C00000"/>
                </a:solidFill>
              </a:rPr>
              <a:t> 기준으로 </a:t>
            </a:r>
            <a:r>
              <a:rPr lang="en-US" altLang="ko-KR" sz="2000" b="1" dirty="0">
                <a:solidFill>
                  <a:srgbClr val="C00000"/>
                </a:solidFill>
              </a:rPr>
              <a:t>‘DCU </a:t>
            </a:r>
            <a:r>
              <a:rPr lang="ko-KR" altLang="en-US" sz="2000" b="1" dirty="0">
                <a:solidFill>
                  <a:srgbClr val="C00000"/>
                </a:solidFill>
              </a:rPr>
              <a:t>직무역량인증제</a:t>
            </a:r>
            <a:r>
              <a:rPr lang="en-US" altLang="ko-KR" sz="2000" b="1" dirty="0">
                <a:solidFill>
                  <a:srgbClr val="C00000"/>
                </a:solidFill>
              </a:rPr>
              <a:t>＇</a:t>
            </a:r>
            <a:r>
              <a:rPr lang="ko-KR" altLang="en-US" sz="2000" b="1" dirty="0">
                <a:solidFill>
                  <a:srgbClr val="C00000"/>
                </a:solidFill>
              </a:rPr>
              <a:t>시행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221D91D-9219-48CE-8A83-496608671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500" y="931399"/>
            <a:ext cx="10186986" cy="5420805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3E6218D0-841A-4383-822C-5164F0A45D90}"/>
              </a:ext>
            </a:extLst>
          </p:cNvPr>
          <p:cNvSpPr/>
          <p:nvPr/>
        </p:nvSpPr>
        <p:spPr>
          <a:xfrm>
            <a:off x="363679" y="161350"/>
            <a:ext cx="8726346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D25913-A43B-425F-9293-2532A5869416}"/>
              </a:ext>
            </a:extLst>
          </p:cNvPr>
          <p:cNvSpPr txBox="1"/>
          <p:nvPr/>
        </p:nvSpPr>
        <p:spPr>
          <a:xfrm>
            <a:off x="374562" y="248330"/>
            <a:ext cx="8726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4. DCU </a:t>
            </a:r>
            <a:r>
              <a:rPr lang="ko-KR" altLang="en-US" sz="2800" dirty="0"/>
              <a:t>직무역량인증 평정체계 </a:t>
            </a:r>
            <a:r>
              <a:rPr lang="en-US" altLang="ko-KR" sz="2800" dirty="0"/>
              <a:t>(ACE)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87877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994025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994025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3680" y="166939"/>
            <a:ext cx="8726345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63681" y="243033"/>
            <a:ext cx="872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4-1. DCU </a:t>
            </a:r>
            <a:r>
              <a:rPr lang="ko-KR" altLang="en-US" sz="2800"/>
              <a:t>직무역량인증 평정체계 </a:t>
            </a:r>
            <a:r>
              <a:rPr lang="en-US" altLang="ko-KR" sz="2800"/>
              <a:t>(Master)</a:t>
            </a:r>
            <a:endParaRPr lang="ko-KR" altLang="en-US" sz="280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851400" y="17510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851400" y="17510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29214" y="6403657"/>
            <a:ext cx="8749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C00000"/>
                </a:solidFill>
              </a:rPr>
              <a:t>※ 24</a:t>
            </a:r>
            <a:r>
              <a:rPr lang="ko-KR" altLang="en-US" sz="2000" b="1" dirty="0">
                <a:solidFill>
                  <a:srgbClr val="C00000"/>
                </a:solidFill>
              </a:rPr>
              <a:t>개 </a:t>
            </a:r>
            <a:r>
              <a:rPr lang="ko-KR" altLang="en-US" sz="2000" b="1" dirty="0" err="1">
                <a:solidFill>
                  <a:srgbClr val="C00000"/>
                </a:solidFill>
              </a:rPr>
              <a:t>대분류를</a:t>
            </a:r>
            <a:r>
              <a:rPr lang="ko-KR" altLang="en-US" sz="2000" b="1" dirty="0">
                <a:solidFill>
                  <a:srgbClr val="C00000"/>
                </a:solidFill>
              </a:rPr>
              <a:t> 기준으로 </a:t>
            </a:r>
            <a:r>
              <a:rPr lang="en-US" altLang="ko-KR" sz="2000" b="1" dirty="0">
                <a:solidFill>
                  <a:srgbClr val="C00000"/>
                </a:solidFill>
              </a:rPr>
              <a:t>‘DCU </a:t>
            </a:r>
            <a:r>
              <a:rPr lang="ko-KR" altLang="en-US" sz="2000" b="1" dirty="0">
                <a:solidFill>
                  <a:srgbClr val="C00000"/>
                </a:solidFill>
              </a:rPr>
              <a:t>직무역량인증제</a:t>
            </a:r>
            <a:r>
              <a:rPr lang="en-US" altLang="ko-KR" sz="2000" b="1" dirty="0">
                <a:solidFill>
                  <a:srgbClr val="C00000"/>
                </a:solidFill>
              </a:rPr>
              <a:t>＇</a:t>
            </a:r>
            <a:r>
              <a:rPr lang="ko-KR" altLang="en-US" sz="2000" b="1" dirty="0">
                <a:solidFill>
                  <a:srgbClr val="C00000"/>
                </a:solidFill>
              </a:rPr>
              <a:t>시행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42441AB-6F6A-45E5-B7F8-63BA07BE4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80" y="949219"/>
            <a:ext cx="10134600" cy="545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113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59602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b="1">
                <a:solidFill>
                  <a:schemeClr val="accent1">
                    <a:lumMod val="50000"/>
                  </a:schemeClr>
                </a:solidFill>
              </a:rPr>
              <a:t>Ⅱ. DCU </a:t>
            </a:r>
            <a:r>
              <a:rPr lang="ko-KR" altLang="en-US" sz="3200" b="1">
                <a:solidFill>
                  <a:schemeClr val="accent1">
                    <a:lumMod val="50000"/>
                  </a:schemeClr>
                </a:solidFill>
              </a:rPr>
              <a:t>직무역량인증장학제도 시행 안내</a:t>
            </a:r>
            <a:endParaRPr lang="ko-KR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3681" y="1402773"/>
            <a:ext cx="6733805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63681" y="1478867"/>
            <a:ext cx="6733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1. DCU </a:t>
            </a:r>
            <a:r>
              <a:rPr lang="ko-KR" altLang="en-US" sz="2800"/>
              <a:t>직무역량인증장학금 안내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3F0EB98-6F75-4977-B57D-9526ABAB9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617687"/>
              </p:ext>
            </p:extLst>
          </p:nvPr>
        </p:nvGraphicFramePr>
        <p:xfrm>
          <a:off x="363681" y="2296887"/>
          <a:ext cx="11479976" cy="4246329"/>
        </p:xfrm>
        <a:graphic>
          <a:graphicData uri="http://schemas.openxmlformats.org/drawingml/2006/table">
            <a:tbl>
              <a:tblPr/>
              <a:tblGrid>
                <a:gridCol w="2405875">
                  <a:extLst>
                    <a:ext uri="{9D8B030D-6E8A-4147-A177-3AD203B41FA5}">
                      <a16:colId xmlns:a16="http://schemas.microsoft.com/office/drawing/2014/main" val="2964241987"/>
                    </a:ext>
                  </a:extLst>
                </a:gridCol>
                <a:gridCol w="1131217">
                  <a:extLst>
                    <a:ext uri="{9D8B030D-6E8A-4147-A177-3AD203B41FA5}">
                      <a16:colId xmlns:a16="http://schemas.microsoft.com/office/drawing/2014/main" val="2644257143"/>
                    </a:ext>
                  </a:extLst>
                </a:gridCol>
                <a:gridCol w="5024508">
                  <a:extLst>
                    <a:ext uri="{9D8B030D-6E8A-4147-A177-3AD203B41FA5}">
                      <a16:colId xmlns:a16="http://schemas.microsoft.com/office/drawing/2014/main" val="437934884"/>
                    </a:ext>
                  </a:extLst>
                </a:gridCol>
                <a:gridCol w="2918376">
                  <a:extLst>
                    <a:ext uri="{9D8B030D-6E8A-4147-A177-3AD203B41FA5}">
                      <a16:colId xmlns:a16="http://schemas.microsoft.com/office/drawing/2014/main" val="1530611280"/>
                    </a:ext>
                  </a:extLst>
                </a:gridCol>
              </a:tblGrid>
              <a:tr h="8541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장학금종별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선발기준 및 지급내역</a:t>
                      </a:r>
                    </a:p>
                  </a:txBody>
                  <a:tcPr marL="15139" marR="15139" marT="15139" marB="151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수혜</a:t>
                      </a: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또는 </a:t>
                      </a:r>
                      <a:r>
                        <a:rPr lang="ko-KR" altLang="en-US" sz="2000" b="1" kern="0" spc="-1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계속수혜</a:t>
                      </a:r>
                      <a:r>
                        <a:rPr lang="en-US" altLang="ko-KR" sz="2000" b="1" kern="0" spc="-1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2000" b="1" kern="0" spc="-1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조건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804504"/>
                  </a:ext>
                </a:extLst>
              </a:tr>
              <a:tr h="131304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DCU </a:t>
                      </a: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직무역량인증장학금</a:t>
                      </a:r>
                      <a:endParaRPr lang="ko-KR" altLang="en-US" sz="1600" kern="0" spc="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ACE</a:t>
                      </a: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</a:t>
                      </a: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DCU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직무역량 인증서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발급자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ACE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단계 </a:t>
                      </a: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2700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평가점수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우수자</a:t>
                      </a:r>
                    </a:p>
                    <a:p>
                      <a:pPr marL="12700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장학금지급액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100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만원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], [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대상인원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50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명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2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재학 중 각 </a:t>
                      </a:r>
                      <a:r>
                        <a:rPr lang="en-US" altLang="ko-KR" sz="1600" kern="0" spc="-12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600" kern="0" spc="-12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회 수혜가능</a:t>
                      </a:r>
                      <a:r>
                        <a:rPr lang="en-US" altLang="ko-KR" sz="1600" kern="0" spc="-12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2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M</a:t>
                      </a:r>
                      <a:r>
                        <a:rPr lang="en-US" altLang="ko-KR" sz="1600" kern="0" spc="-7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ASTER</a:t>
                      </a:r>
                      <a:r>
                        <a:rPr lang="ko-KR" altLang="en-US" sz="1600" kern="0" spc="-12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</a:t>
                      </a:r>
                      <a:r>
                        <a:rPr lang="ko-KR" altLang="en-US" sz="1600" kern="0" spc="-2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수혜자는 </a:t>
                      </a:r>
                      <a:r>
                        <a:rPr lang="en-US" altLang="ko-KR" sz="1600" kern="0" spc="-10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ACE</a:t>
                      </a:r>
                      <a:r>
                        <a:rPr lang="ko-KR" altLang="en-US" sz="16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수혜 불가능</a:t>
                      </a:r>
                    </a:p>
                  </a:txBody>
                  <a:tcPr marL="15139" marR="15139" marT="15139" marB="15139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108663"/>
                  </a:ext>
                </a:extLst>
              </a:tr>
              <a:tr h="9438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MASTER</a:t>
                      </a: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</a:t>
                      </a: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DCU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직무역량 인증서 </a:t>
                      </a:r>
                      <a:r>
                        <a:rPr lang="ko-KR" altLang="en-US" sz="1600" kern="0" spc="-5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발급자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Master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단계 </a:t>
                      </a:r>
                      <a:endParaRPr lang="en-US" altLang="ko-KR" sz="16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2700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평가점수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우수자</a:t>
                      </a:r>
                    </a:p>
                    <a:p>
                      <a:pPr marL="12700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장학금지급액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100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만원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], [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대상인원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: 50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명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5139" marR="15139" marT="15139" marB="15139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2555949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4FCA88D7-2F3D-48BD-BADA-30D0D3181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3902529"/>
            <a:ext cx="914400" cy="90237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CE84BE7-E29B-4909-892B-53AC87938F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5649685"/>
            <a:ext cx="914400" cy="79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93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63680" y="150916"/>
            <a:ext cx="8704120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63680" y="227010"/>
            <a:ext cx="8704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2. DCU </a:t>
            </a:r>
            <a:r>
              <a:rPr lang="ko-KR" altLang="en-US" sz="2800"/>
              <a:t>직무역량인증제 평정기준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20" y="933196"/>
            <a:ext cx="9041774" cy="545608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63680" y="6282409"/>
            <a:ext cx="8749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C00000"/>
                </a:solidFill>
              </a:rPr>
              <a:t>※ 24</a:t>
            </a:r>
            <a:r>
              <a:rPr lang="ko-KR" altLang="en-US" sz="2000" b="1" dirty="0">
                <a:solidFill>
                  <a:srgbClr val="C00000"/>
                </a:solidFill>
              </a:rPr>
              <a:t>개 </a:t>
            </a:r>
            <a:r>
              <a:rPr lang="ko-KR" altLang="en-US" sz="2000" b="1" dirty="0" err="1">
                <a:solidFill>
                  <a:srgbClr val="C00000"/>
                </a:solidFill>
              </a:rPr>
              <a:t>대분류를</a:t>
            </a:r>
            <a:r>
              <a:rPr lang="ko-KR" altLang="en-US" sz="2000" b="1" dirty="0">
                <a:solidFill>
                  <a:srgbClr val="C00000"/>
                </a:solidFill>
              </a:rPr>
              <a:t> 기준으로 </a:t>
            </a:r>
            <a:r>
              <a:rPr lang="en-US" altLang="ko-KR" sz="2000" b="1" dirty="0">
                <a:solidFill>
                  <a:srgbClr val="C00000"/>
                </a:solidFill>
              </a:rPr>
              <a:t>‘DCU </a:t>
            </a:r>
            <a:r>
              <a:rPr lang="ko-KR" altLang="en-US" sz="2000" b="1" dirty="0">
                <a:solidFill>
                  <a:srgbClr val="C00000"/>
                </a:solidFill>
              </a:rPr>
              <a:t>직무역량인증제</a:t>
            </a:r>
            <a:r>
              <a:rPr lang="en-US" altLang="ko-KR" sz="2000" b="1" dirty="0">
                <a:solidFill>
                  <a:srgbClr val="C00000"/>
                </a:solidFill>
              </a:rPr>
              <a:t>＇</a:t>
            </a:r>
            <a:r>
              <a:rPr lang="ko-KR" altLang="en-US" sz="2000" b="1" dirty="0">
                <a:solidFill>
                  <a:srgbClr val="C00000"/>
                </a:solidFill>
              </a:rPr>
              <a:t>시행</a:t>
            </a:r>
          </a:p>
        </p:txBody>
      </p:sp>
    </p:spTree>
    <p:extLst>
      <p:ext uri="{BB962C8B-B14F-4D97-AF65-F5344CB8AC3E}">
        <p14:creationId xmlns:p14="http://schemas.microsoft.com/office/powerpoint/2010/main" val="290479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63680" y="150916"/>
            <a:ext cx="6733805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63680" y="227010"/>
            <a:ext cx="6733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2-1. ACE </a:t>
            </a:r>
            <a:r>
              <a:rPr lang="ko-KR" altLang="en-US" sz="2800"/>
              <a:t>단계 가이드라인 예시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80" y="1308463"/>
            <a:ext cx="11588834" cy="424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19491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63680" y="150916"/>
            <a:ext cx="6733805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63680" y="227010"/>
            <a:ext cx="6733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/>
              <a:t>2-2. Master </a:t>
            </a:r>
            <a:r>
              <a:rPr lang="ko-KR" altLang="en-US" sz="2800"/>
              <a:t>단계 가이드라인 예시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80" y="1328542"/>
            <a:ext cx="11458206" cy="428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6964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5DB257AC-BE98-45F3-A08A-AD73CC78E72A}"/>
              </a:ext>
            </a:extLst>
          </p:cNvPr>
          <p:cNvSpPr/>
          <p:nvPr/>
        </p:nvSpPr>
        <p:spPr>
          <a:xfrm>
            <a:off x="300865" y="234518"/>
            <a:ext cx="7129052" cy="3540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96" tIns="57598" rIns="115196" bIns="57598" rtlCol="0" anchor="ctr"/>
          <a:lstStyle/>
          <a:p>
            <a:r>
              <a:rPr lang="en-US" altLang="ko-KR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DCU</a:t>
            </a:r>
            <a:r>
              <a:rPr lang="ko-KR" altLang="en-US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직무역량인증제 및 장학금 지급 절차 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AEA4065-CDB5-4381-BDD8-D60D3D5FFC82}"/>
              </a:ext>
            </a:extLst>
          </p:cNvPr>
          <p:cNvSpPr/>
          <p:nvPr/>
        </p:nvSpPr>
        <p:spPr>
          <a:xfrm>
            <a:off x="3865392" y="1983961"/>
            <a:ext cx="8225009" cy="4100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96" tIns="57598" rIns="115196" bIns="57598" rtlCol="0" anchor="ctr"/>
          <a:lstStyle/>
          <a:p>
            <a:pPr fontAlgn="base" latinLnBrk="1">
              <a:lnSpc>
                <a:spcPct val="150000"/>
              </a:lnSpc>
            </a:pPr>
            <a:endParaRPr lang="en-US" altLang="ko-KR" sz="1700"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7D4FDC82-0268-46C7-9574-757260AE7528}"/>
              </a:ext>
            </a:extLst>
          </p:cNvPr>
          <p:cNvCxnSpPr>
            <a:cxnSpLocks/>
          </p:cNvCxnSpPr>
          <p:nvPr/>
        </p:nvCxnSpPr>
        <p:spPr>
          <a:xfrm>
            <a:off x="203200" y="4422096"/>
            <a:ext cx="11281535" cy="0"/>
          </a:xfrm>
          <a:prstGeom prst="line">
            <a:avLst/>
          </a:prstGeom>
          <a:ln w="12700">
            <a:solidFill>
              <a:srgbClr val="AFABAB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996100"/>
              </p:ext>
            </p:extLst>
          </p:nvPr>
        </p:nvGraphicFramePr>
        <p:xfrm>
          <a:off x="363680" y="1327185"/>
          <a:ext cx="10617197" cy="2929499"/>
        </p:xfrm>
        <a:graphic>
          <a:graphicData uri="http://schemas.openxmlformats.org/drawingml/2006/table">
            <a:tbl>
              <a:tblPr/>
              <a:tblGrid>
                <a:gridCol w="1803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9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4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99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34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99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034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99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034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9417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DCU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직무역량인증제 신청서 작성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⇒</a:t>
                      </a: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DCU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직무역량인증서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(ACE / Master)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신청서 및 증빙서류 접수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⇒</a:t>
                      </a: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DCU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직무역량인증 장학생 선발 및 통보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⇒</a:t>
                      </a: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DCU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직무역량인증서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발급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⇒</a:t>
                      </a: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DCU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직무역량인증장학금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지급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30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~ 2022.01.21.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2021.11.22~2022.01.21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2022.01.22.~2022.02.04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2022.02.07. 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2022.02. 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중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6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재학생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NCS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지원전략센터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NCS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지원전략센터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NCS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지원전략센터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장학지원팀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37195" marR="37195" marT="10283" marB="10283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04800" y="1817875"/>
            <a:ext cx="123163" cy="246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0954" tIns="30477" rIns="60954" bIns="30477" numCol="1" anchor="ctr" anchorCtr="0" compatLnSpc="1">
            <a:prstTxWarp prst="textNoShape">
              <a:avLst/>
            </a:prstTxWarp>
            <a:spAutoFit/>
          </a:bodyPr>
          <a:lstStyle>
            <a:lvl1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defTabSz="609539"/>
            <a:endParaRPr lang="ko-KR" altLang="ko-KR" sz="1200"/>
          </a:p>
        </p:txBody>
      </p:sp>
      <p:sp>
        <p:nvSpPr>
          <p:cNvPr id="6" name="TextBox 5"/>
          <p:cNvSpPr txBox="1"/>
          <p:nvPr/>
        </p:nvSpPr>
        <p:spPr>
          <a:xfrm>
            <a:off x="363680" y="4671608"/>
            <a:ext cx="10570335" cy="1969764"/>
          </a:xfrm>
          <a:prstGeom prst="rect">
            <a:avLst/>
          </a:prstGeom>
          <a:noFill/>
        </p:spPr>
        <p:txBody>
          <a:bodyPr wrap="square" lIns="60954" tIns="30477" rIns="60954" bIns="30477" rtlCol="0">
            <a:spAutoFit/>
          </a:bodyPr>
          <a:lstStyle/>
          <a:p>
            <a:r>
              <a:rPr lang="en-US" altLang="ko-KR" sz="1600" b="1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※ </a:t>
            </a:r>
            <a:r>
              <a:rPr lang="ko-KR" altLang="en-US" sz="1600" b="1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신청서 작성 및 제출</a:t>
            </a:r>
            <a:endParaRPr lang="en-US" altLang="ko-KR" sz="1600" b="1" dirty="0">
              <a:solidFill>
                <a:srgbClr val="0000FF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700" b="1" dirty="0">
              <a:solidFill>
                <a:schemeClr val="tx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228577" indent="-228577">
              <a:buFontTx/>
              <a:buChar char="-"/>
            </a:pP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제출서류 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DCU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직무역량인증제 신청서 및 증빙자료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어학성적표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자격증 사본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교외 </a:t>
            </a:r>
            <a:r>
              <a:rPr lang="ko-KR" altLang="en-US" sz="1600" b="1" dirty="0" err="1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비교과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참여확인서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현장실습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·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인턴 참여 확인서 등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228577" indent="-228577">
              <a:buFontTx/>
              <a:buChar char="-"/>
            </a:pPr>
            <a:endParaRPr lang="en-US" altLang="ko-KR" sz="7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28577" indent="-228577">
              <a:buFontTx/>
              <a:buChar char="-"/>
            </a:pP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제출방법 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NCS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지원전략센터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취창업관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(B1)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401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호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로 직접 제출 또는 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E-mail(sun1004050@cu.ac.kr)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로 제출</a:t>
            </a:r>
            <a:endParaRPr lang="en-US" altLang="ko-KR" sz="16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28577" indent="-228577">
              <a:buFontTx/>
              <a:buChar char="-"/>
            </a:pPr>
            <a:endParaRPr lang="en-US" altLang="ko-KR" sz="7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28577" indent="-228577">
              <a:buFontTx/>
              <a:buChar char="-"/>
            </a:pP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담당자 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황 진 선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(Tel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053-850-2842 / E-mail : sun1004050@cu.ac.kr)</a:t>
            </a:r>
          </a:p>
          <a:p>
            <a:pPr marL="228577" indent="-228577">
              <a:buFontTx/>
              <a:buChar char="-"/>
            </a:pPr>
            <a:endParaRPr lang="en-US" altLang="ko-KR" sz="7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28577" indent="-228577">
              <a:buFontTx/>
              <a:buChar char="-"/>
            </a:pPr>
            <a:r>
              <a:rPr lang="ko-KR" altLang="en-US" sz="1600" b="1" dirty="0" err="1">
                <a:solidFill>
                  <a:srgbClr val="0000FF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인증제</a:t>
            </a:r>
            <a:r>
              <a:rPr lang="ko-KR" altLang="en-US" sz="1600" b="1" dirty="0">
                <a:solidFill>
                  <a:srgbClr val="0000FF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신청서 양식 및 </a:t>
            </a:r>
            <a:r>
              <a:rPr lang="ko-KR" altLang="en-US" sz="1600" b="1" dirty="0" err="1">
                <a:solidFill>
                  <a:srgbClr val="0000FF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직무별</a:t>
            </a:r>
            <a:r>
              <a:rPr lang="ko-KR" altLang="en-US" sz="1600" b="1" dirty="0">
                <a:solidFill>
                  <a:srgbClr val="0000FF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가이드라인은 진로취업 홈페이지</a:t>
            </a:r>
            <a:r>
              <a:rPr lang="en-US" altLang="ko-KR" sz="1600" b="1" dirty="0">
                <a:solidFill>
                  <a:srgbClr val="0000FF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(https://work.cu.ac.kr)</a:t>
            </a:r>
            <a:r>
              <a:rPr lang="ko-KR" altLang="en-US" sz="1600" b="1" dirty="0">
                <a:solidFill>
                  <a:srgbClr val="0000FF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에서 확인 가능</a:t>
            </a:r>
            <a:endParaRPr lang="en-US" altLang="ko-KR" dirty="0">
              <a:solidFill>
                <a:srgbClr val="0000FF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63680" y="150916"/>
            <a:ext cx="7223663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63680" y="257787"/>
            <a:ext cx="7223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DCU </a:t>
            </a:r>
            <a:r>
              <a:rPr lang="ko-KR" altLang="en-US" sz="240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직무역량인증장학금 신청 및 지급 절차</a:t>
            </a:r>
          </a:p>
        </p:txBody>
      </p:sp>
    </p:spTree>
    <p:extLst>
      <p:ext uri="{BB962C8B-B14F-4D97-AF65-F5344CB8AC3E}">
        <p14:creationId xmlns:p14="http://schemas.microsoft.com/office/powerpoint/2010/main" val="2341531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5DB257AC-BE98-45F3-A08A-AD73CC78E72A}"/>
              </a:ext>
            </a:extLst>
          </p:cNvPr>
          <p:cNvSpPr/>
          <p:nvPr/>
        </p:nvSpPr>
        <p:spPr>
          <a:xfrm>
            <a:off x="300865" y="234518"/>
            <a:ext cx="7129052" cy="3540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96" tIns="57598" rIns="115196" bIns="57598" rtlCol="0" anchor="ctr"/>
          <a:lstStyle/>
          <a:p>
            <a:r>
              <a:rPr lang="en-US" altLang="ko-KR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1. </a:t>
            </a:r>
            <a:r>
              <a:rPr lang="ko-KR" altLang="en-US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직무능력기반 취업준비의 이해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61C434D2-9458-4218-86DB-D32AC8419DFD}"/>
              </a:ext>
            </a:extLst>
          </p:cNvPr>
          <p:cNvSpPr/>
          <p:nvPr/>
        </p:nvSpPr>
        <p:spPr>
          <a:xfrm>
            <a:off x="363680" y="1030440"/>
            <a:ext cx="1439169" cy="556343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</a:rPr>
              <a:t>선발기준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E690759-C267-4A07-8B9D-BC466909ECE6}"/>
              </a:ext>
            </a:extLst>
          </p:cNvPr>
          <p:cNvSpPr/>
          <p:nvPr/>
        </p:nvSpPr>
        <p:spPr>
          <a:xfrm>
            <a:off x="2111288" y="1832592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ko-KR" altLang="en-US" b="1" dirty="0"/>
              <a:t>해당학기 최저학점</a:t>
            </a:r>
            <a:r>
              <a:rPr lang="en-US" altLang="ko-KR" b="1" dirty="0"/>
              <a:t>(12</a:t>
            </a:r>
            <a:r>
              <a:rPr lang="ko-KR" altLang="en-US" b="1" dirty="0"/>
              <a:t>학점</a:t>
            </a:r>
            <a:r>
              <a:rPr lang="en-US" altLang="ko-KR" b="1" dirty="0"/>
              <a:t>) </a:t>
            </a:r>
            <a:r>
              <a:rPr lang="ko-KR" altLang="en-US" b="1" dirty="0"/>
              <a:t>이상을 이수한 자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300B9CC-029A-4CBB-AC5A-259F310AEAB1}"/>
              </a:ext>
            </a:extLst>
          </p:cNvPr>
          <p:cNvSpPr/>
          <p:nvPr/>
        </p:nvSpPr>
        <p:spPr>
          <a:xfrm>
            <a:off x="2119054" y="2646900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en-US" altLang="ko-KR" b="1" dirty="0"/>
              <a:t>DCU</a:t>
            </a:r>
            <a:r>
              <a:rPr lang="ko-KR" altLang="en-US" b="1" dirty="0"/>
              <a:t>직무역량인증제 평가점수 </a:t>
            </a:r>
            <a:r>
              <a:rPr lang="ko-KR" altLang="en-US" b="1" dirty="0" err="1"/>
              <a:t>동점자</a:t>
            </a:r>
            <a:r>
              <a:rPr lang="ko-KR" altLang="en-US" b="1" dirty="0"/>
              <a:t> 발생시 </a:t>
            </a:r>
            <a:r>
              <a:rPr lang="ko-KR" altLang="en-US" b="1"/>
              <a:t>당해학기 실점평균순으로 </a:t>
            </a:r>
            <a:r>
              <a:rPr lang="ko-KR" altLang="en-US" b="1" dirty="0"/>
              <a:t>선발</a:t>
            </a:r>
            <a:endParaRPr lang="en-US" altLang="ko-KR" b="1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3B85168-C32D-443D-AF67-A91F52C066A7}"/>
              </a:ext>
            </a:extLst>
          </p:cNvPr>
          <p:cNvSpPr/>
          <p:nvPr/>
        </p:nvSpPr>
        <p:spPr>
          <a:xfrm>
            <a:off x="2119054" y="3474434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ko-KR" altLang="en-US" b="1"/>
              <a:t>특정학과 </a:t>
            </a:r>
            <a:r>
              <a:rPr lang="en-US" altLang="ko-KR" b="1"/>
              <a:t>·</a:t>
            </a:r>
            <a:r>
              <a:rPr lang="ko-KR" altLang="en-US" b="1"/>
              <a:t>전공 소속 학생이 </a:t>
            </a:r>
            <a:r>
              <a:rPr lang="ko-KR" altLang="en-US" b="1" dirty="0"/>
              <a:t>전체인원의 </a:t>
            </a:r>
            <a:r>
              <a:rPr lang="en-US" altLang="ko-KR" b="1" dirty="0"/>
              <a:t>10%  </a:t>
            </a:r>
            <a:r>
              <a:rPr lang="ko-KR" altLang="en-US" b="1" dirty="0"/>
              <a:t>초과할 수 없음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A6DA39E2-F3B3-4F76-A298-1F5406DEB593}"/>
              </a:ext>
            </a:extLst>
          </p:cNvPr>
          <p:cNvSpPr/>
          <p:nvPr/>
        </p:nvSpPr>
        <p:spPr>
          <a:xfrm>
            <a:off x="2119054" y="4307425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en-US" altLang="ko-KR" b="1" dirty="0"/>
              <a:t>ACE</a:t>
            </a:r>
            <a:r>
              <a:rPr lang="ko-KR" altLang="en-US" b="1" dirty="0"/>
              <a:t>장학금 및 </a:t>
            </a:r>
            <a:r>
              <a:rPr lang="en-US" altLang="ko-KR" b="1" dirty="0"/>
              <a:t>MASTER</a:t>
            </a:r>
            <a:r>
              <a:rPr lang="ko-KR" altLang="en-US" b="1" dirty="0"/>
              <a:t>장학금은 재학 기간 동안 각 </a:t>
            </a:r>
            <a:r>
              <a:rPr lang="en-US" altLang="ko-KR" b="1" dirty="0"/>
              <a:t>1</a:t>
            </a:r>
            <a:r>
              <a:rPr lang="ko-KR" altLang="en-US" b="1" dirty="0" err="1"/>
              <a:t>회씩</a:t>
            </a:r>
            <a:r>
              <a:rPr lang="ko-KR" altLang="en-US" b="1" dirty="0"/>
              <a:t> 지급받을 수 있음</a:t>
            </a:r>
            <a:endParaRPr lang="en-US" altLang="ko-KR" b="1" dirty="0"/>
          </a:p>
          <a:p>
            <a:pPr algn="ctr"/>
            <a:r>
              <a:rPr lang="en-US" altLang="ko-KR" b="1" dirty="0"/>
              <a:t>(ACE</a:t>
            </a:r>
            <a:r>
              <a:rPr lang="ko-KR" altLang="en-US" b="1" dirty="0"/>
              <a:t>와 </a:t>
            </a:r>
            <a:r>
              <a:rPr lang="en-US" altLang="ko-KR" b="1" dirty="0"/>
              <a:t>MASTER</a:t>
            </a:r>
            <a:r>
              <a:rPr lang="ko-KR" altLang="en-US" b="1" dirty="0"/>
              <a:t>의 희망 직무가 달라도 가능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E13E75A-3814-4D7C-8F44-B034667A2913}"/>
              </a:ext>
            </a:extLst>
          </p:cNvPr>
          <p:cNvSpPr/>
          <p:nvPr/>
        </p:nvSpPr>
        <p:spPr>
          <a:xfrm>
            <a:off x="2107260" y="5124384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en-US" altLang="ko-KR" b="1" dirty="0"/>
              <a:t>MASTER</a:t>
            </a:r>
            <a:r>
              <a:rPr lang="ko-KR" altLang="en-US" b="1" dirty="0"/>
              <a:t>장학금을 먼저 지급받을 경우</a:t>
            </a:r>
            <a:r>
              <a:rPr lang="en-US" altLang="ko-KR" b="1" dirty="0"/>
              <a:t>, </a:t>
            </a:r>
            <a:r>
              <a:rPr lang="ko-KR" altLang="en-US" b="1" dirty="0"/>
              <a:t>그 후 동일 희망 직무로 </a:t>
            </a:r>
            <a:r>
              <a:rPr lang="en-US" altLang="ko-KR" b="1" dirty="0"/>
              <a:t>ACE </a:t>
            </a:r>
            <a:r>
              <a:rPr lang="ko-KR" altLang="en-US" b="1" dirty="0"/>
              <a:t>장학금은 지급받을 수 없음 </a:t>
            </a:r>
            <a:r>
              <a:rPr lang="en-US" altLang="ko-KR" b="1" dirty="0"/>
              <a:t>(</a:t>
            </a:r>
            <a:r>
              <a:rPr lang="ko-KR" altLang="en-US" b="1" dirty="0"/>
              <a:t>희망 직무가 다를 경우는 수혜 가능</a:t>
            </a:r>
            <a:r>
              <a:rPr lang="en-US" altLang="ko-KR" b="1" dirty="0"/>
              <a:t>)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E13E75A-3814-4D7C-8F44-B034667A2913}"/>
              </a:ext>
            </a:extLst>
          </p:cNvPr>
          <p:cNvSpPr/>
          <p:nvPr/>
        </p:nvSpPr>
        <p:spPr>
          <a:xfrm>
            <a:off x="2088210" y="5937425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ko-KR" altLang="en-US" b="1"/>
              <a:t>타 장학금과 </a:t>
            </a:r>
            <a:r>
              <a:rPr lang="en-US" altLang="ko-KR" b="1"/>
              <a:t>DCU </a:t>
            </a:r>
            <a:r>
              <a:rPr lang="ko-KR" altLang="en-US" b="1"/>
              <a:t>직무역량인증장학금은 중복으로 지급받을 수 있음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5DB257AC-BE98-45F3-A08A-AD73CC78E72A}"/>
              </a:ext>
            </a:extLst>
          </p:cNvPr>
          <p:cNvSpPr/>
          <p:nvPr/>
        </p:nvSpPr>
        <p:spPr>
          <a:xfrm>
            <a:off x="300865" y="234518"/>
            <a:ext cx="7129052" cy="3540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96" tIns="57598" rIns="115196" bIns="57598" rtlCol="0" anchor="ctr"/>
          <a:lstStyle/>
          <a:p>
            <a:r>
              <a:rPr lang="en-US" altLang="ko-KR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DCU</a:t>
            </a:r>
            <a:r>
              <a:rPr lang="ko-KR" altLang="en-US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직무역량인증제 및 장학금 지급 절차 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63680" y="150916"/>
            <a:ext cx="7066237" cy="6754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63680" y="257787"/>
            <a:ext cx="7066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DCU </a:t>
            </a:r>
            <a:r>
              <a:rPr lang="ko-KR" altLang="en-US" sz="240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직무역량인증장학금 대상자 선발 기준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E690759-C267-4A07-8B9D-BC466909ECE6}"/>
              </a:ext>
            </a:extLst>
          </p:cNvPr>
          <p:cNvSpPr/>
          <p:nvPr/>
        </p:nvSpPr>
        <p:spPr>
          <a:xfrm>
            <a:off x="2119054" y="1030440"/>
            <a:ext cx="8802948" cy="6799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4" tIns="30477" rIns="60954" bIns="30477" rtlCol="0" anchor="ctr"/>
          <a:lstStyle/>
          <a:p>
            <a:pPr algn="ctr"/>
            <a:r>
              <a:rPr lang="en-US" altLang="ko-KR" b="1" dirty="0"/>
              <a:t>24</a:t>
            </a:r>
            <a:r>
              <a:rPr lang="ko-KR" altLang="en-US" b="1" dirty="0"/>
              <a:t>개 </a:t>
            </a:r>
            <a:r>
              <a:rPr lang="ko-KR" altLang="en-US" b="1" dirty="0" err="1"/>
              <a:t>대분류</a:t>
            </a:r>
            <a:r>
              <a:rPr lang="ko-KR" altLang="en-US" b="1" dirty="0"/>
              <a:t> 기준으로 </a:t>
            </a:r>
            <a:r>
              <a:rPr lang="en-US" altLang="ko-KR" b="1" dirty="0"/>
              <a:t>DCU </a:t>
            </a:r>
            <a:r>
              <a:rPr lang="ko-KR" altLang="en-US" b="1" dirty="0"/>
              <a:t>직무역량인증 장학생 선발</a:t>
            </a:r>
          </a:p>
        </p:txBody>
      </p:sp>
    </p:spTree>
    <p:extLst>
      <p:ext uri="{BB962C8B-B14F-4D97-AF65-F5344CB8AC3E}">
        <p14:creationId xmlns:p14="http://schemas.microsoft.com/office/powerpoint/2010/main" val="2880692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5DB257AC-BE98-45F3-A08A-AD73CC78E72A}"/>
              </a:ext>
            </a:extLst>
          </p:cNvPr>
          <p:cNvSpPr/>
          <p:nvPr/>
        </p:nvSpPr>
        <p:spPr>
          <a:xfrm>
            <a:off x="300865" y="234518"/>
            <a:ext cx="7129052" cy="3540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96" tIns="57598" rIns="115196" bIns="57598" rtlCol="0" anchor="ctr"/>
          <a:lstStyle/>
          <a:p>
            <a:r>
              <a:rPr lang="en-US" altLang="ko-KR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1. </a:t>
            </a:r>
            <a:r>
              <a:rPr lang="ko-KR" altLang="en-US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직무능력기반 취업준비의 이해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5DB257AC-BE98-45F3-A08A-AD73CC78E72A}"/>
              </a:ext>
            </a:extLst>
          </p:cNvPr>
          <p:cNvSpPr/>
          <p:nvPr/>
        </p:nvSpPr>
        <p:spPr>
          <a:xfrm>
            <a:off x="300865" y="234518"/>
            <a:ext cx="7129052" cy="3540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96" tIns="57598" rIns="115196" bIns="57598" rtlCol="0" anchor="ctr"/>
          <a:lstStyle/>
          <a:p>
            <a:r>
              <a:rPr lang="en-US" altLang="ko-KR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DCU</a:t>
            </a:r>
            <a:r>
              <a:rPr lang="ko-KR" altLang="en-US" sz="20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직무역량인증제 및 장학금 지급 절차 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63681" y="150917"/>
            <a:ext cx="4774378" cy="4762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63680" y="197783"/>
            <a:ext cx="47743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DCU </a:t>
            </a:r>
            <a:r>
              <a:rPr lang="ko-KR" altLang="en-US" sz="2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직무역량인증제 신청서 및 예시</a:t>
            </a:r>
          </a:p>
        </p:txBody>
      </p:sp>
      <p:cxnSp>
        <p:nvCxnSpPr>
          <p:cNvPr id="4" name="직선 연결선 3"/>
          <p:cNvCxnSpPr/>
          <p:nvPr/>
        </p:nvCxnSpPr>
        <p:spPr>
          <a:xfrm>
            <a:off x="6030686" y="150917"/>
            <a:ext cx="0" cy="643341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827076DE-D94C-49DC-B6F3-47D77FC227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51718"/>
              </p:ext>
            </p:extLst>
          </p:nvPr>
        </p:nvGraphicFramePr>
        <p:xfrm>
          <a:off x="6409299" y="234518"/>
          <a:ext cx="5355716" cy="6543603"/>
        </p:xfrm>
        <a:graphic>
          <a:graphicData uri="http://schemas.openxmlformats.org/drawingml/2006/table">
            <a:tbl>
              <a:tblPr/>
              <a:tblGrid>
                <a:gridCol w="416325">
                  <a:extLst>
                    <a:ext uri="{9D8B030D-6E8A-4147-A177-3AD203B41FA5}">
                      <a16:colId xmlns:a16="http://schemas.microsoft.com/office/drawing/2014/main" val="2864318379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383699124"/>
                    </a:ext>
                  </a:extLst>
                </a:gridCol>
                <a:gridCol w="416325">
                  <a:extLst>
                    <a:ext uri="{9D8B030D-6E8A-4147-A177-3AD203B41FA5}">
                      <a16:colId xmlns:a16="http://schemas.microsoft.com/office/drawing/2014/main" val="481729233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75904235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816819833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815587420"/>
                    </a:ext>
                  </a:extLst>
                </a:gridCol>
                <a:gridCol w="520106">
                  <a:extLst>
                    <a:ext uri="{9D8B030D-6E8A-4147-A177-3AD203B41FA5}">
                      <a16:colId xmlns:a16="http://schemas.microsoft.com/office/drawing/2014/main" val="1928289718"/>
                    </a:ext>
                  </a:extLst>
                </a:gridCol>
                <a:gridCol w="344908">
                  <a:extLst>
                    <a:ext uri="{9D8B030D-6E8A-4147-A177-3AD203B41FA5}">
                      <a16:colId xmlns:a16="http://schemas.microsoft.com/office/drawing/2014/main" val="164482432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1556137128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3199070406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438256361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3617024186"/>
                    </a:ext>
                  </a:extLst>
                </a:gridCol>
                <a:gridCol w="374631">
                  <a:extLst>
                    <a:ext uri="{9D8B030D-6E8A-4147-A177-3AD203B41FA5}">
                      <a16:colId xmlns:a16="http://schemas.microsoft.com/office/drawing/2014/main" val="426517735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83513948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0927198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188596956"/>
                    </a:ext>
                  </a:extLst>
                </a:gridCol>
                <a:gridCol w="422838">
                  <a:extLst>
                    <a:ext uri="{9D8B030D-6E8A-4147-A177-3AD203B41FA5}">
                      <a16:colId xmlns:a16="http://schemas.microsoft.com/office/drawing/2014/main" val="957899552"/>
                    </a:ext>
                  </a:extLst>
                </a:gridCol>
              </a:tblGrid>
              <a:tr h="251661">
                <a:tc gridSpan="17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DCU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직무역량인증제 신청서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817938"/>
                  </a:ext>
                </a:extLst>
              </a:tr>
              <a:tr h="230849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학과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○○○○○○○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학번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19123456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3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○○○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2779019"/>
                  </a:ext>
                </a:extLst>
              </a:tr>
              <a:tr h="15290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000-0000-0000</a:t>
                      </a:r>
                      <a:endParaRPr 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e-mail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ncs@cu.ac.kr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038686"/>
                  </a:ext>
                </a:extLst>
              </a:tr>
              <a:tr h="152908"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412942"/>
                  </a:ext>
                </a:extLst>
              </a:tr>
              <a:tr h="152908">
                <a:tc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인증제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단계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■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ACE          □ MASTER</a:t>
                      </a: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1312344"/>
                  </a:ext>
                </a:extLst>
              </a:tr>
              <a:tr h="152908">
                <a:tc rowSpan="2"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진로희망 직무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영업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‧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마케팅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9512020"/>
                  </a:ext>
                </a:extLst>
              </a:tr>
              <a:tr h="152908"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DCU 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직무역량인증 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대분류 직무 기준으로 작성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3311976"/>
                  </a:ext>
                </a:extLst>
              </a:tr>
              <a:tr h="19847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2742421"/>
                  </a:ext>
                </a:extLst>
              </a:tr>
              <a:tr h="177784">
                <a:tc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 행 실 적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584589"/>
                  </a:ext>
                </a:extLst>
              </a:tr>
              <a:tr h="649797">
                <a:tc rowSpan="3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교과목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대가길라잡이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2.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진로와 취업을 위한 전공별 직업윤리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3.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해외시장조사론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(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캡스톤디자인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)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6201281"/>
                  </a:ext>
                </a:extLst>
              </a:tr>
              <a:tr h="998835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무역실무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2.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글로벌상거래와 관습의 이해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3.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국제경제의 이해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4.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무역관습론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5.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수출입 실무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7168356"/>
                  </a:ext>
                </a:extLst>
              </a:tr>
              <a:tr h="41877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교양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역량기반진로설계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2. NCS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와 취업전략　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2691223"/>
                  </a:ext>
                </a:extLst>
              </a:tr>
              <a:tr h="805480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비교과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1. 10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인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10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색 릴레이 취업특강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2. 2020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년 학과별 취업특강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3.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대학일자리센터 상담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4. 2021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취업캠프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(3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차수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)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53363"/>
                  </a:ext>
                </a:extLst>
              </a:tr>
              <a:tr h="34510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교외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            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영업직무 취업을 위한 역량강화 맞춤 기업탐방 프로그램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39226"/>
                  </a:ext>
                </a:extLst>
              </a:tr>
              <a:tr h="192763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            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컴퓨터활용능력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(2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급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)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530084"/>
                  </a:ext>
                </a:extLst>
              </a:tr>
              <a:tr h="19276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직무관련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983903"/>
                  </a:ext>
                </a:extLst>
              </a:tr>
              <a:tr h="192763"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어학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           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1.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토익 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500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점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0340576"/>
                  </a:ext>
                </a:extLst>
              </a:tr>
              <a:tr h="192763"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현장실습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인턴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           1. 2021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여름계절제 현장실습수업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(4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주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)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515534"/>
                  </a:ext>
                </a:extLst>
              </a:tr>
              <a:tr h="462668">
                <a:tc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직무역량 강화 계획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일반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‧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회외영엽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직무를 목표로 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KT&amp;G 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상상유니브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주최 “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상상유니브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마케팅 스쿨” 참여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, </a:t>
                      </a:r>
                      <a:r>
                        <a:rPr lang="ko-KR" altLang="en-US" sz="800" kern="0" spc="0" dirty="0" err="1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토익성적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 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750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점까지 향상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무역관리사 자격증 취득을 위하여 노력할 예정입니다</a:t>
                      </a:r>
                      <a:r>
                        <a:rPr lang="en-US" altLang="ko-KR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.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2939666"/>
                  </a:ext>
                </a:extLst>
              </a:tr>
              <a:tr h="17897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/>
                      <a:endParaRPr lang="ko-KR" altLang="en-US" sz="600" dirty="0"/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989862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신청일자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sz="800" kern="0" spc="0" dirty="0">
                          <a:solidFill>
                            <a:srgbClr val="3057B9"/>
                          </a:solidFill>
                          <a:effectLst/>
                          <a:latin typeface="한컴 바겐세일 B"/>
                          <a:ea typeface="한컴 바겐세일 B"/>
                        </a:rPr>
                        <a:t>2022.01.18</a:t>
                      </a:r>
                      <a:endParaRPr lang="ko-KR" altLang="en-US" sz="800" dirty="0"/>
                    </a:p>
                  </a:txBody>
                  <a:tcPr marL="22912" marR="22912" marT="6335" marB="633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서명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514038"/>
                  </a:ext>
                </a:extLst>
              </a:tr>
            </a:tbl>
          </a:graphicData>
        </a:graphic>
      </p:graphicFrame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AAD16C1D-0E9D-4830-A599-79B41E4B97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960398"/>
              </p:ext>
            </p:extLst>
          </p:nvPr>
        </p:nvGraphicFramePr>
        <p:xfrm>
          <a:off x="381634" y="693677"/>
          <a:ext cx="5355716" cy="6695502"/>
        </p:xfrm>
        <a:graphic>
          <a:graphicData uri="http://schemas.openxmlformats.org/drawingml/2006/table">
            <a:tbl>
              <a:tblPr/>
              <a:tblGrid>
                <a:gridCol w="416325">
                  <a:extLst>
                    <a:ext uri="{9D8B030D-6E8A-4147-A177-3AD203B41FA5}">
                      <a16:colId xmlns:a16="http://schemas.microsoft.com/office/drawing/2014/main" val="2864318379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383699124"/>
                    </a:ext>
                  </a:extLst>
                </a:gridCol>
                <a:gridCol w="416325">
                  <a:extLst>
                    <a:ext uri="{9D8B030D-6E8A-4147-A177-3AD203B41FA5}">
                      <a16:colId xmlns:a16="http://schemas.microsoft.com/office/drawing/2014/main" val="481729233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75904235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816819833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815587420"/>
                    </a:ext>
                  </a:extLst>
                </a:gridCol>
                <a:gridCol w="520106">
                  <a:extLst>
                    <a:ext uri="{9D8B030D-6E8A-4147-A177-3AD203B41FA5}">
                      <a16:colId xmlns:a16="http://schemas.microsoft.com/office/drawing/2014/main" val="1928289718"/>
                    </a:ext>
                  </a:extLst>
                </a:gridCol>
                <a:gridCol w="344908">
                  <a:extLst>
                    <a:ext uri="{9D8B030D-6E8A-4147-A177-3AD203B41FA5}">
                      <a16:colId xmlns:a16="http://schemas.microsoft.com/office/drawing/2014/main" val="164482432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1556137128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3199070406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438256361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3617024186"/>
                    </a:ext>
                  </a:extLst>
                </a:gridCol>
                <a:gridCol w="374631">
                  <a:extLst>
                    <a:ext uri="{9D8B030D-6E8A-4147-A177-3AD203B41FA5}">
                      <a16:colId xmlns:a16="http://schemas.microsoft.com/office/drawing/2014/main" val="426517735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83513948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09271987"/>
                    </a:ext>
                  </a:extLst>
                </a:gridCol>
                <a:gridCol w="260053">
                  <a:extLst>
                    <a:ext uri="{9D8B030D-6E8A-4147-A177-3AD203B41FA5}">
                      <a16:colId xmlns:a16="http://schemas.microsoft.com/office/drawing/2014/main" val="2188596956"/>
                    </a:ext>
                  </a:extLst>
                </a:gridCol>
                <a:gridCol w="422838">
                  <a:extLst>
                    <a:ext uri="{9D8B030D-6E8A-4147-A177-3AD203B41FA5}">
                      <a16:colId xmlns:a16="http://schemas.microsoft.com/office/drawing/2014/main" val="957899552"/>
                    </a:ext>
                  </a:extLst>
                </a:gridCol>
              </a:tblGrid>
              <a:tr h="221340">
                <a:tc gridSpan="17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DCU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직무역량인증제 신청서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817938"/>
                  </a:ext>
                </a:extLst>
              </a:tr>
              <a:tr h="203036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학과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학번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2779019"/>
                  </a:ext>
                </a:extLst>
              </a:tr>
              <a:tr h="14696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e-mail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038686"/>
                  </a:ext>
                </a:extLst>
              </a:tr>
              <a:tr h="146962"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412942"/>
                  </a:ext>
                </a:extLst>
              </a:tr>
              <a:tr h="146962">
                <a:tc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인증제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단계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□ </a:t>
                      </a: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ACE          □ MASTER</a:t>
                      </a: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1312344"/>
                  </a:ext>
                </a:extLst>
              </a:tr>
              <a:tr h="146962">
                <a:tc rowSpan="2"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진로희망 직무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9512020"/>
                  </a:ext>
                </a:extLst>
              </a:tr>
              <a:tr h="134484"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DCU 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직무역량인증 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대분류 직무 기준으로 작성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3311976"/>
                  </a:ext>
                </a:extLst>
              </a:tr>
              <a:tr h="174564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2742421"/>
                  </a:ext>
                </a:extLst>
              </a:tr>
              <a:tr h="156363">
                <a:tc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 행 실 적</a:t>
                      </a: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584589"/>
                  </a:ext>
                </a:extLst>
              </a:tr>
              <a:tr h="588321">
                <a:tc rowSpan="3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교과목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6201281"/>
                  </a:ext>
                </a:extLst>
              </a:tr>
              <a:tr h="95999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7168356"/>
                  </a:ext>
                </a:extLst>
              </a:tr>
              <a:tr h="40248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교양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2691223"/>
                  </a:ext>
                </a:extLst>
              </a:tr>
              <a:tr h="774156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비교과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254000" marR="0" lvl="0" indent="0" algn="just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53363"/>
                  </a:ext>
                </a:extLst>
              </a:tr>
              <a:tr h="30352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교외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39226"/>
                  </a:ext>
                </a:extLst>
              </a:tr>
              <a:tr h="169538">
                <a:tc rowSpan="2"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530084"/>
                  </a:ext>
                </a:extLst>
              </a:tr>
              <a:tr h="16953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직무관련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983903"/>
                  </a:ext>
                </a:extLst>
              </a:tr>
              <a:tr h="169538"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어학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0340576"/>
                  </a:ext>
                </a:extLst>
              </a:tr>
              <a:tr h="169538"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현장실습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인턴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515534"/>
                  </a:ext>
                </a:extLst>
              </a:tr>
              <a:tr h="406924">
                <a:tc grid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직무역량 강화 계획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lvl="0" latinLnBrk="1"/>
                      <a:endParaRPr lang="ko-KR" altLang="en-US" sz="800" dirty="0"/>
                    </a:p>
                  </a:txBody>
                  <a:tcPr marL="32346" marR="32346" marT="16173" marB="16173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2939666"/>
                  </a:ext>
                </a:extLst>
              </a:tr>
              <a:tr h="15741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/>
                      <a:endParaRPr lang="ko-KR" altLang="en-US" sz="600" dirty="0"/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989862"/>
                  </a:ext>
                </a:extLst>
              </a:tr>
              <a:tr h="81103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32346" marR="32346" marT="16173" marB="16173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신청일자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800" dirty="0"/>
                    </a:p>
                  </a:txBody>
                  <a:tcPr marL="22912" marR="22912" marT="6335" marB="633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서명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2912" marR="22912" marT="6335" marB="633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514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4545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49781FE6-210D-4219-8EDD-886EDD183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78" y="944880"/>
            <a:ext cx="3405248" cy="5412372"/>
          </a:xfrm>
          <a:prstGeom prst="rect">
            <a:avLst/>
          </a:prstGeom>
        </p:spPr>
      </p:pic>
      <p:sp>
        <p:nvSpPr>
          <p:cNvPr id="5" name="말풍선: 사각형 4">
            <a:extLst>
              <a:ext uri="{FF2B5EF4-FFF2-40B4-BE49-F238E27FC236}">
                <a16:creationId xmlns:a16="http://schemas.microsoft.com/office/drawing/2014/main" id="{C1197942-2D7B-4C2C-B993-068C1EB9D784}"/>
              </a:ext>
            </a:extLst>
          </p:cNvPr>
          <p:cNvSpPr/>
          <p:nvPr/>
        </p:nvSpPr>
        <p:spPr>
          <a:xfrm>
            <a:off x="5439878" y="1328286"/>
            <a:ext cx="5640404" cy="3070459"/>
          </a:xfrm>
          <a:prstGeom prst="wedgeRectCallout">
            <a:avLst>
              <a:gd name="adj1" fmla="val -65202"/>
              <a:gd name="adj2" fmla="val 20180"/>
            </a:avLst>
          </a:prstGeom>
          <a:solidFill>
            <a:schemeClr val="bg1"/>
          </a:solidFill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schemeClr val="tx1"/>
                </a:solidFill>
              </a:rPr>
              <a:t>감사합니다 </a:t>
            </a:r>
            <a:r>
              <a:rPr lang="en-US" altLang="ko-KR" sz="4000" dirty="0">
                <a:solidFill>
                  <a:schemeClr val="tx1"/>
                </a:solidFill>
              </a:rPr>
              <a:t>!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689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1164</Words>
  <Application>Microsoft Office PowerPoint</Application>
  <PresentationFormat>와이드스크린</PresentationFormat>
  <Paragraphs>281</Paragraphs>
  <Slides>17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9" baseType="lpstr">
      <vt:lpstr>굴림</vt:lpstr>
      <vt:lpstr>나눔고딕 ExtraBold</vt:lpstr>
      <vt:lpstr>나눔스퀘어 Bold</vt:lpstr>
      <vt:lpstr>나눔스퀘어 ExtraBold</vt:lpstr>
      <vt:lpstr>맑은 고딕</vt:lpstr>
      <vt:lpstr>바탕</vt:lpstr>
      <vt:lpstr>한컴 바겐세일 B</vt:lpstr>
      <vt:lpstr>한컴바탕</vt:lpstr>
      <vt:lpstr>함초롬바탕</vt:lpstr>
      <vt:lpstr>휴먼둥근헤드라인</vt:lpstr>
      <vt:lpstr>Arial</vt:lpstr>
      <vt:lpstr>Office 테마</vt:lpstr>
      <vt:lpstr>DCU 직무역량인증제 길라잡이   </vt:lpstr>
      <vt:lpstr>PowerPoint 프레젠테이션</vt:lpstr>
      <vt:lpstr>Ⅰ. DCU 직무역량인증제 시행 안내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Ⅱ. DCU 직무역량인증장학제도 시행 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2021-1 진로취업지도 교원역량강화 세미나  직무능력기반 취업을 향한 첫걸음</dc:title>
  <dc:creator>user</dc:creator>
  <cp:lastModifiedBy>user</cp:lastModifiedBy>
  <cp:revision>64</cp:revision>
  <cp:lastPrinted>2021-11-11T06:50:55Z</cp:lastPrinted>
  <dcterms:created xsi:type="dcterms:W3CDTF">2021-03-08T08:32:45Z</dcterms:created>
  <dcterms:modified xsi:type="dcterms:W3CDTF">2021-11-16T05:13:16Z</dcterms:modified>
</cp:coreProperties>
</file>