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slideLayouts/slideLayout13.xml" ContentType="application/vnd.openxmlformats-officedocument.presentationml.slideLayout+xml"/>
  <Override PartName="/ppt/theme/theme10.xml" ContentType="application/vnd.openxmlformats-officedocument.theme+xml"/>
  <Override PartName="/ppt/slideLayouts/slideLayout14.xml" ContentType="application/vnd.openxmlformats-officedocument.presentationml.slideLayout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4786" r:id="rId1"/>
    <p:sldMasterId id="2147484789" r:id="rId2"/>
    <p:sldMasterId id="2147484792" r:id="rId3"/>
    <p:sldMasterId id="2147484794" r:id="rId4"/>
    <p:sldMasterId id="2147484796" r:id="rId5"/>
    <p:sldMasterId id="2147484798" r:id="rId6"/>
    <p:sldMasterId id="2147484801" r:id="rId7"/>
    <p:sldMasterId id="2147484805" r:id="rId8"/>
    <p:sldMasterId id="2147484807" r:id="rId9"/>
    <p:sldMasterId id="2147484809" r:id="rId10"/>
    <p:sldMasterId id="2147484811" r:id="rId11"/>
  </p:sldMasterIdLst>
  <p:notesMasterIdLst>
    <p:notesMasterId r:id="rId15"/>
  </p:notesMasterIdLst>
  <p:handoutMasterIdLst>
    <p:handoutMasterId r:id="rId16"/>
  </p:handoutMasterIdLst>
  <p:sldIdLst>
    <p:sldId id="2075" r:id="rId12"/>
    <p:sldId id="2068" r:id="rId13"/>
    <p:sldId id="2071" r:id="rId14"/>
  </p:sldIdLst>
  <p:sldSz cx="9144000" cy="6858000" type="screen4x3"/>
  <p:notesSz cx="6797675" cy="9926638"/>
  <p:embeddedFontLst>
    <p:embeddedFont>
      <p:font typeface="HY헤드라인M" panose="02030600000101010101" pitchFamily="18" charset="-127"/>
      <p:regular r:id="rId17"/>
    </p:embeddedFont>
    <p:embeddedFont>
      <p:font typeface="맑은 고딕" panose="020B0503020000020004" pitchFamily="50" charset="-127"/>
      <p:regular r:id="rId18"/>
      <p:bold r:id="rId19"/>
    </p:embeddedFont>
  </p:embeddedFontLst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24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sz="24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sz="24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sz="24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sz="24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6" userDrawn="1">
          <p15:clr>
            <a:srgbClr val="A4A3A4"/>
          </p15:clr>
        </p15:guide>
        <p15:guide id="2" pos="2880">
          <p15:clr>
            <a:srgbClr val="A4A3A4"/>
          </p15:clr>
        </p15:guide>
        <p15:guide id="3" pos="158">
          <p15:clr>
            <a:srgbClr val="A4A3A4"/>
          </p15:clr>
        </p15:guide>
        <p15:guide id="4" pos="5420" userDrawn="1">
          <p15:clr>
            <a:srgbClr val="A4A3A4"/>
          </p15:clr>
        </p15:guide>
        <p15:guide id="5" pos="340">
          <p15:clr>
            <a:srgbClr val="A4A3A4"/>
          </p15:clr>
        </p15:guide>
        <p15:guide id="6" orient="horz" pos="2840" userDrawn="1">
          <p15:clr>
            <a:srgbClr val="A4A3A4"/>
          </p15:clr>
        </p15:guide>
        <p15:guide id="7" orient="horz" pos="420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176C0"/>
    <a:srgbClr val="ECDE7A"/>
    <a:srgbClr val="FFFFCC"/>
    <a:srgbClr val="CCFFFF"/>
    <a:srgbClr val="FFFF66"/>
    <a:srgbClr val="FFCCCC"/>
    <a:srgbClr val="FF9999"/>
    <a:srgbClr val="FFFFFF"/>
    <a:srgbClr val="0076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BDBED569-4797-4DF1-A0F4-6AAB3CD982D8}" styleName="밝은 스타일 3 - 강조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8" autoAdjust="0"/>
    <p:restoredTop sz="90869" autoAdjust="0"/>
  </p:normalViewPr>
  <p:slideViewPr>
    <p:cSldViewPr>
      <p:cViewPr varScale="1">
        <p:scale>
          <a:sx n="115" d="100"/>
          <a:sy n="115" d="100"/>
        </p:scale>
        <p:origin x="1476" y="102"/>
      </p:cViewPr>
      <p:guideLst>
        <p:guide orient="horz" pos="436"/>
        <p:guide pos="2880"/>
        <p:guide pos="158"/>
        <p:guide pos="5420"/>
        <p:guide pos="340"/>
        <p:guide orient="horz" pos="2840"/>
        <p:guide orient="horz" pos="420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4" d="100"/>
          <a:sy n="84" d="100"/>
        </p:scale>
        <p:origin x="-3954" y="-90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2.xml"/><Relationship Id="rId18" Type="http://schemas.openxmlformats.org/officeDocument/2006/relationships/font" Target="fonts/font2.fntdata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font" Target="fonts/font1.fntdata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5" Type="http://schemas.openxmlformats.org/officeDocument/2006/relationships/slideMaster" Target="slideMasters/slideMaster5.xml"/><Relationship Id="rId15" Type="http://schemas.openxmlformats.org/officeDocument/2006/relationships/notesMaster" Target="notesMasters/notesMaster1.xml"/><Relationship Id="rId23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19" Type="http://schemas.openxmlformats.org/officeDocument/2006/relationships/font" Target="fonts/font3.fntdata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448" cy="496253"/>
          </a:xfrm>
          <a:prstGeom prst="rect">
            <a:avLst/>
          </a:prstGeom>
        </p:spPr>
        <p:txBody>
          <a:bodyPr vert="horz" lIns="91293" tIns="45646" rIns="91293" bIns="45646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644" y="2"/>
            <a:ext cx="2945448" cy="496253"/>
          </a:xfrm>
          <a:prstGeom prst="rect">
            <a:avLst/>
          </a:prstGeom>
        </p:spPr>
        <p:txBody>
          <a:bodyPr vert="horz" lIns="91293" tIns="45646" rIns="91293" bIns="45646" rtlCol="0"/>
          <a:lstStyle>
            <a:lvl1pPr algn="r">
              <a:defRPr sz="1200"/>
            </a:lvl1pPr>
          </a:lstStyle>
          <a:p>
            <a:fld id="{25BFC559-13B5-4AFA-B5BD-E8933D4ABE8A}" type="datetimeFigureOut">
              <a:rPr lang="ko-KR" altLang="en-US" smtClean="0"/>
              <a:pPr/>
              <a:t>2021-07-27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800"/>
            <a:ext cx="2945448" cy="496252"/>
          </a:xfrm>
          <a:prstGeom prst="rect">
            <a:avLst/>
          </a:prstGeom>
        </p:spPr>
        <p:txBody>
          <a:bodyPr vert="horz" lIns="91293" tIns="45646" rIns="91293" bIns="45646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644" y="9428800"/>
            <a:ext cx="2945448" cy="496252"/>
          </a:xfrm>
          <a:prstGeom prst="rect">
            <a:avLst/>
          </a:prstGeom>
        </p:spPr>
        <p:txBody>
          <a:bodyPr vert="horz" lIns="91293" tIns="45646" rIns="91293" bIns="45646" rtlCol="0" anchor="b"/>
          <a:lstStyle>
            <a:lvl1pPr algn="r">
              <a:defRPr sz="1200"/>
            </a:lvl1pPr>
          </a:lstStyle>
          <a:p>
            <a:fld id="{0272CE83-8330-474F-AABB-90FA244A471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10744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448" cy="496253"/>
          </a:xfrm>
          <a:prstGeom prst="rect">
            <a:avLst/>
          </a:prstGeom>
        </p:spPr>
        <p:txBody>
          <a:bodyPr vert="horz" lIns="91293" tIns="45646" rIns="91293" bIns="45646" rtlCol="0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644" y="2"/>
            <a:ext cx="2945448" cy="496253"/>
          </a:xfrm>
          <a:prstGeom prst="rect">
            <a:avLst/>
          </a:prstGeom>
        </p:spPr>
        <p:txBody>
          <a:bodyPr vert="horz" lIns="91293" tIns="45646" rIns="91293" bIns="45646" rtlCol="0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AD2E34FA-F2B8-4BE0-9165-0CA5DB49B1E6}" type="datetimeFigureOut">
              <a:rPr lang="ko-KR" altLang="en-US"/>
              <a:pPr>
                <a:defRPr/>
              </a:pPr>
              <a:t>2021-07-27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3" tIns="45646" rIns="91293" bIns="45646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087" y="4715193"/>
            <a:ext cx="5437506" cy="4466274"/>
          </a:xfrm>
          <a:prstGeom prst="rect">
            <a:avLst/>
          </a:prstGeom>
        </p:spPr>
        <p:txBody>
          <a:bodyPr vert="horz" lIns="91293" tIns="45646" rIns="91293" bIns="45646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800"/>
            <a:ext cx="2945448" cy="496252"/>
          </a:xfrm>
          <a:prstGeom prst="rect">
            <a:avLst/>
          </a:prstGeom>
        </p:spPr>
        <p:txBody>
          <a:bodyPr vert="horz" lIns="91293" tIns="45646" rIns="91293" bIns="45646" rtlCol="0" anchor="b"/>
          <a:lstStyle>
            <a:lvl1pPr algn="l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644" y="9428800"/>
            <a:ext cx="2945448" cy="496252"/>
          </a:xfrm>
          <a:prstGeom prst="rect">
            <a:avLst/>
          </a:prstGeom>
        </p:spPr>
        <p:txBody>
          <a:bodyPr vert="horz" lIns="91293" tIns="45646" rIns="91293" bIns="45646" rtlCol="0" anchor="b"/>
          <a:lstStyle>
            <a:lvl1pPr algn="r">
              <a:defRPr sz="1200">
                <a:latin typeface="굴림" charset="-127"/>
                <a:ea typeface="굴림" charset="-127"/>
              </a:defRPr>
            </a:lvl1pPr>
          </a:lstStyle>
          <a:p>
            <a:pPr>
              <a:defRPr/>
            </a:pPr>
            <a:fld id="{2B6AB60E-8465-44A0-AEBF-6CEF5CFB9D7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023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lIns="74652" tIns="37326" rIns="74652" bIns="37326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lIns="74652" tIns="37326" rIns="74652" bIns="37326"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90781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12BB1-A2CE-438F-BD8D-E734D673651F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93681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2312BB1-A2CE-438F-BD8D-E734D673651F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3418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51925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3851920" y="6309320"/>
            <a:ext cx="2057400" cy="365125"/>
          </a:xfrm>
        </p:spPr>
        <p:txBody>
          <a:bodyPr/>
          <a:lstStyle/>
          <a:p>
            <a:fld id="{F4127D86-DE49-4E93-B4B3-C376B6B095F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7805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633584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3851920" y="6309320"/>
            <a:ext cx="2057400" cy="365125"/>
          </a:xfrm>
        </p:spPr>
        <p:txBody>
          <a:bodyPr/>
          <a:lstStyle/>
          <a:p>
            <a:fld id="{F4127D86-DE49-4E93-B4B3-C376B6B095F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8622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직선 연결선 3"/>
          <p:cNvCxnSpPr/>
          <p:nvPr userDrawn="1"/>
        </p:nvCxnSpPr>
        <p:spPr>
          <a:xfrm>
            <a:off x="0" y="548680"/>
            <a:ext cx="9144000" cy="0"/>
          </a:xfrm>
          <a:prstGeom prst="line">
            <a:avLst/>
          </a:prstGeom>
          <a:ln w="38100">
            <a:solidFill>
              <a:srgbClr val="0176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최승환\Desktop\인사업무\2018년\2.인사팀\fileView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66877" y="6447750"/>
            <a:ext cx="1507248" cy="408906"/>
          </a:xfrm>
          <a:prstGeom prst="rect">
            <a:avLst/>
          </a:prstGeom>
          <a:noFill/>
        </p:spPr>
      </p:pic>
      <p:cxnSp>
        <p:nvCxnSpPr>
          <p:cNvPr id="5" name="직선 연결선 4"/>
          <p:cNvCxnSpPr/>
          <p:nvPr userDrawn="1"/>
        </p:nvCxnSpPr>
        <p:spPr>
          <a:xfrm>
            <a:off x="0" y="6442288"/>
            <a:ext cx="9144000" cy="0"/>
          </a:xfrm>
          <a:prstGeom prst="line">
            <a:avLst/>
          </a:prstGeom>
          <a:ln w="19050" cmpd="sng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 userDrawn="1"/>
        </p:nvSpPr>
        <p:spPr>
          <a:xfrm>
            <a:off x="185531" y="6495439"/>
            <a:ext cx="217213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Total Healthcare Group</a:t>
            </a:r>
            <a:endParaRPr lang="ko-KR" altLang="en-US" sz="1400" b="1" dirty="0">
              <a:latin typeface="맑은 고딕" pitchFamily="50" charset="-127"/>
              <a:ea typeface="맑은 고딕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6246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340891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3851920" y="6309320"/>
            <a:ext cx="2057400" cy="365125"/>
          </a:xfrm>
        </p:spPr>
        <p:txBody>
          <a:bodyPr/>
          <a:lstStyle/>
          <a:p>
            <a:fld id="{F4127D86-DE49-4E93-B4B3-C376B6B095F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03170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08EAD4-3478-4668-8360-25158C37C0E0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2021-07-27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ko-KR" smtClean="0">
                <a:solidFill>
                  <a:prstClr val="black">
                    <a:tint val="75000"/>
                  </a:prstClr>
                </a:solidFill>
              </a:rPr>
              <a:t>1</a:t>
            </a: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F6BAEA-129A-4965-AFB2-25401936CB3D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980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B02E5-FC18-4815-A146-473640768223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2021-07-27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098230-4756-41B4-AE0A-9B3548ACBDED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5959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6769947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20167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3851920" y="6309320"/>
            <a:ext cx="2057400" cy="365125"/>
          </a:xfrm>
        </p:spPr>
        <p:txBody>
          <a:bodyPr/>
          <a:lstStyle/>
          <a:p>
            <a:fld id="{F4127D86-DE49-4E93-B4B3-C376B6B095F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6022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973933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3851920" y="6309320"/>
            <a:ext cx="2057400" cy="365125"/>
          </a:xfrm>
        </p:spPr>
        <p:txBody>
          <a:bodyPr/>
          <a:lstStyle/>
          <a:p>
            <a:fld id="{F4127D86-DE49-4E93-B4B3-C376B6B095F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5303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7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e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1.jpe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3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036D62-3829-4A4C-8BB0-F1A7DDB923F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2021-07-27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2C6EAA9-A0C6-45EF-A518-D4550DF3A87B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4013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87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C9D8B69-D4E2-4145-8535-EBA05E91261A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2021-07-27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4127D86-DE49-4E93-B4B3-C376B6B095F1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60764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>
            <a:off x="6718449" y="6169385"/>
            <a:ext cx="2376264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005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0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036D62-3829-4A4C-8BB0-F1A7DDB923F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2021-07-27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2C6EAA9-A0C6-45EF-A518-D4550DF3A87B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375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3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C9D8B69-D4E2-4145-8535-EBA05E91261A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2021-07-27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4127D86-DE49-4E93-B4B3-C376B6B095F1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60764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>
            <a:off x="6718449" y="6169385"/>
            <a:ext cx="2376264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3641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5" r:id="rId1"/>
    <p:sldLayoutId id="214748480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036D62-3829-4A4C-8BB0-F1A7DDB923F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2021-07-27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2C6EAA9-A0C6-45EF-A518-D4550DF3A87B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3189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7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C9D8B69-D4E2-4145-8535-EBA05E91261A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2021-07-27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4127D86-DE49-4E93-B4B3-C376B6B095F1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60764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>
            <a:off x="6718449" y="6169385"/>
            <a:ext cx="2376264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7703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799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4D166CDD-B626-4A38-9FBA-84E1FD576598}" type="datetime1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 panose="020F0502020204030204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2021-07-27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mtClean="0">
                <a:solidFill>
                  <a:prstClr val="black">
                    <a:tint val="75000"/>
                  </a:prstClr>
                </a:solidFill>
                <a:latin typeface="맑은 고딕" panose="020F0502020204030204"/>
                <a:ea typeface="맑은 고딕" panose="020B0503020000020004" pitchFamily="50" charset="-127"/>
              </a:rPr>
              <a:t>1</a:t>
            </a: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EF6BAEA-129A-4965-AFB2-25401936CB3D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 panose="020F0502020204030204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 panose="020F0502020204030204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2" y="0"/>
            <a:ext cx="91403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7200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02" r:id="rId1"/>
    <p:sldLayoutId id="2147484803" r:id="rId2"/>
  </p:sldLayoutIdLst>
  <p:hf sldNum="0"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036D62-3829-4A4C-8BB0-F1A7DDB923F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2021-07-27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2C6EAA9-A0C6-45EF-A518-D4550DF3A87B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568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06" r:id="rId1"/>
    <p:sldLayoutId id="2147484814" r:id="rId2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C9D8B69-D4E2-4145-8535-EBA05E91261A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2021-07-27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4127D86-DE49-4E93-B4B3-C376B6B095F1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60764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>
            <a:off x="6718449" y="6169385"/>
            <a:ext cx="2376264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65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08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4036D62-3829-4A4C-8BB0-F1A7DDB923FC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2021-07-27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92C6EAA9-A0C6-45EF-A518-D4550DF3A87B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930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10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C9D8B69-D4E2-4145-8535-EBA05E91261A}" type="datetimeFigureOut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2021-07-27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F4127D86-DE49-4E93-B4B3-C376B6B095F1}" type="slidenum">
              <a:rPr kumimoji="0" lang="ko-KR" altLang="en-US" smtClean="0">
                <a:solidFill>
                  <a:prstClr val="black">
                    <a:tint val="75000"/>
                  </a:prstClr>
                </a:solidFill>
                <a:latin typeface="맑은 고딕"/>
                <a:ea typeface="맑은 고딕" panose="020B0503020000020004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kumimoji="0" lang="ko-KR" altLang="en-US">
              <a:solidFill>
                <a:prstClr val="black">
                  <a:tint val="75000"/>
                </a:prstClr>
              </a:solidFill>
              <a:latin typeface="맑은 고딕"/>
              <a:ea typeface="맑은 고딕" panose="020B0503020000020004" pitchFamily="50" charset="-127"/>
            </a:endParaRPr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60764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>
            <a:off x="6718449" y="6169385"/>
            <a:ext cx="2376264" cy="50405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8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782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812" r:id="rId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njk0724@cu.ac.kr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1" descr="preencoded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-36512" y="496"/>
            <a:ext cx="9143339" cy="685750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71600" y="2060848"/>
            <a:ext cx="6912768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600" smtClean="0">
                <a:solidFill>
                  <a:srgbClr val="FFFF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대학일자리센터 </a:t>
            </a:r>
            <a:endParaRPr lang="en-US" altLang="ko-KR" sz="460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ko-KR" altLang="en-US" sz="4000" smtClean="0">
                <a:solidFill>
                  <a:srgbClr val="FFFF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추천 채용 안내</a:t>
            </a:r>
            <a:endParaRPr lang="en-US" altLang="ko-KR" sz="4000" smtClean="0">
              <a:solidFill>
                <a:srgbClr val="FFFF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endParaRPr lang="en-US" altLang="ko-KR" sz="3600" smtClean="0">
              <a:solidFill>
                <a:schemeClr val="accent5">
                  <a:lumMod val="60000"/>
                  <a:lumOff val="4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/>
            <a:r>
              <a:rPr lang="en-US" altLang="ko-KR" sz="36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36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휴온스 글로벌 채용연계 인턴</a:t>
            </a:r>
            <a:r>
              <a:rPr lang="en-US" altLang="ko-KR" sz="3600" smtClean="0">
                <a:solidFill>
                  <a:schemeClr val="accent5">
                    <a:lumMod val="60000"/>
                    <a:lumOff val="4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3600" dirty="0">
              <a:solidFill>
                <a:schemeClr val="accent5">
                  <a:lumMod val="60000"/>
                  <a:lumOff val="4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54026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07504" y="116632"/>
            <a:ext cx="52501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휴온스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영업직 채용연계 인턴사원 지원</a:t>
            </a:r>
            <a:r>
              <a:rPr lang="en-US" altLang="ko-KR" sz="2000" b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안내</a:t>
            </a:r>
            <a:endParaRPr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65926" y="791823"/>
            <a:ext cx="3247056" cy="307624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ko-KR" altLang="en-US" sz="1200" b="1" spc="-70" dirty="0" smtClean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모집 형태</a:t>
            </a:r>
            <a:endParaRPr lang="ko-KR" altLang="en-US" sz="1200" b="1" spc="-70" dirty="0">
              <a:ln>
                <a:solidFill>
                  <a:srgbClr val="00000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SpoqaHanSans" charset="-128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52413" y="821376"/>
            <a:ext cx="413513" cy="248519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SpoqaHanSans" charset="-128"/>
              </a:rPr>
              <a:t>01</a:t>
            </a:r>
            <a:endParaRPr lang="ko-KR" altLang="en-US" sz="1200" b="1" dirty="0">
              <a:solidFill>
                <a:schemeClr val="bg1"/>
              </a:solidFill>
              <a:latin typeface="+mn-ea"/>
              <a:cs typeface="SpoqaHanSans" charset="-128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610474" y="6057284"/>
            <a:ext cx="6352316" cy="8156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▶ </a:t>
            </a:r>
            <a:r>
              <a:rPr kumimoji="1"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본교 학과</a:t>
            </a:r>
            <a:r>
              <a:rPr kumimoji="1"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</a:t>
            </a:r>
            <a:r>
              <a:rPr kumimoji="1"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전공</a:t>
            </a:r>
            <a:r>
              <a:rPr kumimoji="1"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</a:t>
            </a:r>
            <a:r>
              <a:rPr kumimoji="1"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별 지원자 대학일자리센터 집중 취업교육 및 상담컨설팅 시행 예정 </a:t>
            </a:r>
            <a:endParaRPr lang="en-US" altLang="ko-KR" sz="1200" b="1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>
              <a:lnSpc>
                <a:spcPct val="110000"/>
              </a:lnSpc>
              <a:spcBef>
                <a:spcPct val="20000"/>
              </a:spcBef>
              <a:defRPr/>
            </a:pP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 ※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문의 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: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진로취업지원팀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겸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대학일자리센터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남종경 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</a:t>
            </a:r>
            <a:r>
              <a:rPr lang="ko-KR" altLang="en-US" sz="1200" smtClean="0">
                <a:latin typeface="+mn-ea"/>
                <a:ea typeface="+mn-ea"/>
              </a:rPr>
              <a:t>☎</a:t>
            </a:r>
            <a:r>
              <a:rPr lang="en-US" altLang="ko-KR" sz="1200" smtClean="0">
                <a:latin typeface="+mn-ea"/>
                <a:ea typeface="+mn-ea"/>
              </a:rPr>
              <a:t>053-850-3082)</a:t>
            </a:r>
            <a:endParaRPr lang="ko-KR" altLang="en-US" sz="1200">
              <a:latin typeface="+mn-ea"/>
              <a:ea typeface="+mn-ea"/>
            </a:endParaRPr>
          </a:p>
          <a:p>
            <a:pPr lvl="0">
              <a:lnSpc>
                <a:spcPct val="110000"/>
              </a:lnSpc>
              <a:spcBef>
                <a:spcPct val="20000"/>
              </a:spcBef>
              <a:defRPr/>
            </a:pPr>
            <a:endParaRPr kumimoji="1"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70550" y="1742664"/>
            <a:ext cx="3247056" cy="307624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ko-KR" altLang="en-US" sz="1200" b="1" spc="-70" smtClean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인턴처우</a:t>
            </a:r>
            <a:endParaRPr lang="ko-KR" altLang="en-US" sz="1200" b="1" spc="-70" dirty="0">
              <a:ln>
                <a:solidFill>
                  <a:srgbClr val="00000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SpoqaHanSans" charset="-128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251726" y="1748079"/>
            <a:ext cx="413513" cy="248519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SpoqaHanSans" charset="-128"/>
              </a:rPr>
              <a:t>02</a:t>
            </a:r>
            <a:endParaRPr lang="ko-KR" altLang="en-US" sz="1200" b="1" dirty="0">
              <a:solidFill>
                <a:schemeClr val="bg1"/>
              </a:solidFill>
              <a:latin typeface="+mn-ea"/>
              <a:cs typeface="SpoqaHanSans" charset="-128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10474" y="1996583"/>
            <a:ext cx="7576452" cy="97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20000"/>
              </a:spcBef>
              <a:defRPr/>
            </a:pPr>
            <a:r>
              <a:rPr kumimoji="1"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▶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월 </a:t>
            </a:r>
            <a:r>
              <a:rPr lang="en-US" altLang="ko-KR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197</a:t>
            </a:r>
            <a:r>
              <a:rPr lang="ko-KR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만원</a:t>
            </a:r>
            <a:r>
              <a:rPr lang="en-US" altLang="ko-KR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  <a:r>
              <a:rPr lang="ko-KR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지급 </a:t>
            </a:r>
            <a:r>
              <a:rPr lang="en-US" altLang="ko-KR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</a:t>
            </a:r>
            <a:r>
              <a:rPr lang="ko-KR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세금 공제 전</a:t>
            </a:r>
            <a:r>
              <a:rPr lang="en-US" altLang="ko-KR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  /  </a:t>
            </a:r>
            <a:r>
              <a:rPr lang="ko-KR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현장 트레이닝시 일비 별도 지급</a:t>
            </a:r>
            <a:r>
              <a:rPr lang="en-US" altLang="ko-KR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</a:p>
          <a:p>
            <a:pPr lvl="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(※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인턴사원 업무 수행기간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(3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개월</a:t>
            </a:r>
            <a:r>
              <a:rPr lang="en-US" altLang="ko-KR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중 사내교육 </a:t>
            </a:r>
            <a:r>
              <a:rPr lang="ko-KR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및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내부평가를 </a:t>
            </a:r>
            <a:r>
              <a:rPr lang="ko-KR" altLang="en-US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통해 정규직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전환시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초봉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4,140</a:t>
            </a:r>
            <a:r>
              <a:rPr lang="ko-KR" altLang="en-US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만원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지급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  <a:endParaRPr lang="en-US" altLang="ko-KR" sz="1200" b="1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 fontAlgn="base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  <a:endParaRPr kumimoji="1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72563" y="2681052"/>
            <a:ext cx="3247056" cy="380344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altLang="ko-KR" sz="1200" b="1" spc="-70" smtClean="0">
              <a:ln>
                <a:solidFill>
                  <a:srgbClr val="00000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SpoqaHanSans" charset="-128"/>
            </a:endParaRPr>
          </a:p>
          <a:p>
            <a:pPr lvl="0"/>
            <a:r>
              <a:rPr lang="ko-KR" altLang="en-US" sz="1200" b="1" spc="-70" smtClean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학과</a:t>
            </a:r>
            <a:r>
              <a:rPr lang="en-US" altLang="ko-KR" sz="1200" b="1" spc="-70" smtClean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(</a:t>
            </a:r>
            <a:r>
              <a:rPr lang="ko-KR" altLang="en-US" sz="1200" b="1" spc="-70" smtClean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전공</a:t>
            </a:r>
            <a:r>
              <a:rPr lang="en-US" altLang="ko-KR" sz="1200" b="1" spc="-70" smtClean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) </a:t>
            </a:r>
            <a:r>
              <a:rPr lang="ko-KR" altLang="en-US" sz="1200" b="1" spc="-70" smtClean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채용공고 및 지원자 홍보 안내</a:t>
            </a:r>
            <a:endParaRPr lang="ko-KR" altLang="en-US" sz="1200" b="1" spc="-70" dirty="0">
              <a:ln>
                <a:solidFill>
                  <a:srgbClr val="00000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SpoqaHanSans" charset="-128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251726" y="2812877"/>
            <a:ext cx="413513" cy="248519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SpoqaHanSans" charset="-128"/>
              </a:rPr>
              <a:t>03</a:t>
            </a:r>
            <a:endParaRPr lang="ko-KR" altLang="en-US" sz="1200" b="1" dirty="0">
              <a:solidFill>
                <a:schemeClr val="bg1"/>
              </a:solidFill>
              <a:latin typeface="+mn-ea"/>
              <a:cs typeface="SpoqaHanSans" charset="-128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94450" y="3130334"/>
            <a:ext cx="80085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   ▶ </a:t>
            </a:r>
            <a:r>
              <a:rPr kumimoji="1"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본교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우수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인재 추천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제도 활용</a:t>
            </a:r>
            <a:endParaRPr lang="en-US" altLang="ko-KR" sz="1200" b="1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  1)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학과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전공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별 졸업예정자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,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미취업 졸업자 대상 채용 지원 안내 </a:t>
            </a:r>
            <a:endParaRPr lang="en-US" altLang="ko-KR" sz="1200" b="1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  2)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학과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전공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별 지원자 모집 후 지원자 명단 정리 후 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8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월 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5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일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목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오후 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13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시까지 대학일자리센터  공문발송            </a:t>
            </a:r>
            <a:endParaRPr lang="en-US" altLang="ko-KR" sz="1200" b="1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    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또는 담당자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</a:t>
            </a:r>
            <a:r>
              <a:rPr lang="en-US" altLang="ko-KR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※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남종경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, 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  <a:hlinkClick r:id="rId3"/>
              </a:rPr>
              <a:t>njk0724@cu.ac.kr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이메일 발송</a:t>
            </a:r>
            <a:endParaRPr lang="en-US" altLang="ko-KR" sz="1200" b="1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2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  3)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대학일자리센터 학과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전공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별 지원서 수합 후 지원자 개별 컨설팅 진행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,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평가 후 휴온스 기업 인재 추천 </a:t>
            </a:r>
            <a:endParaRPr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   4)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서류 전형 등 합격사실 개별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학과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안내 및 명단공유 예정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	</a:t>
            </a:r>
            <a:endParaRPr kumimoji="1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251725" y="5129613"/>
            <a:ext cx="413513" cy="248519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bg1"/>
                </a:solidFill>
                <a:latin typeface="+mn-ea"/>
                <a:cs typeface="SpoqaHanSans" charset="-128"/>
              </a:rPr>
              <a:t>04</a:t>
            </a:r>
            <a:endParaRPr lang="ko-KR" altLang="en-US" sz="1200" b="1" dirty="0">
              <a:solidFill>
                <a:schemeClr val="bg1"/>
              </a:solidFill>
              <a:latin typeface="+mn-ea"/>
              <a:cs typeface="SpoqaHanSans" charset="-128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672563" y="5037253"/>
            <a:ext cx="3247056" cy="380344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en-US" altLang="ko-KR" sz="1200" b="1" spc="-70" smtClean="0">
              <a:ln>
                <a:solidFill>
                  <a:srgbClr val="00000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SpoqaHanSans" charset="-128"/>
            </a:endParaRPr>
          </a:p>
          <a:p>
            <a:pPr lvl="0"/>
            <a:r>
              <a:rPr lang="ko-KR" altLang="en-US" sz="1200" b="1" spc="-70" smtClean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기타</a:t>
            </a:r>
            <a:r>
              <a:rPr lang="en-US" altLang="ko-KR" sz="1200" b="1" spc="-70" smtClean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(</a:t>
            </a:r>
            <a:r>
              <a:rPr lang="ko-KR" altLang="en-US" sz="1200" b="1" spc="-70" smtClean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채용 및 모집 전형 안내</a:t>
            </a:r>
            <a:r>
              <a:rPr lang="en-US" altLang="ko-KR" sz="1200" b="1" spc="-70" smtClean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)</a:t>
            </a:r>
            <a:r>
              <a:rPr lang="ko-KR" altLang="en-US" sz="1200" b="1" spc="-70" smtClean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 </a:t>
            </a:r>
            <a:endParaRPr lang="ko-KR" altLang="en-US" sz="1200" b="1" spc="-70" dirty="0">
              <a:ln>
                <a:solidFill>
                  <a:srgbClr val="00000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SpoqaHanSans" charset="-128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155597672" descr="EMB0000364836c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539" y="5564667"/>
            <a:ext cx="6697830" cy="33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직사각형 32"/>
          <p:cNvSpPr/>
          <p:nvPr/>
        </p:nvSpPr>
        <p:spPr>
          <a:xfrm>
            <a:off x="606785" y="1085644"/>
            <a:ext cx="6352316" cy="57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kumimoji="1"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▶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하반기 영업직 채용연계 인턴사원 모집  </a:t>
            </a:r>
            <a:endParaRPr lang="en-US" altLang="ko-KR" sz="1200" b="1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>
              <a:lnSpc>
                <a:spcPct val="110000"/>
              </a:lnSpc>
              <a:spcBef>
                <a:spcPct val="20000"/>
              </a:spcBef>
              <a:defRPr/>
            </a:pP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※ 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3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개월</a:t>
            </a:r>
            <a:r>
              <a:rPr lang="en-US" altLang="ko-KR" sz="1400" b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인턴업무 수행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  <a:r>
              <a:rPr lang="ko-KR" altLang="en-US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후 내부교육 및 평가결과에 따라 정규직 전환 예정</a:t>
            </a:r>
            <a:r>
              <a:rPr lang="en-US" altLang="ko-KR" sz="14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</a:t>
            </a:r>
            <a:endParaRPr kumimoji="1" lang="en-US" altLang="ko-KR" sz="14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73090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07504" y="116632"/>
            <a:ext cx="52501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b="1" dirty="0" err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휴온스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영업직 채용연계 인턴사원 지원</a:t>
            </a:r>
            <a:r>
              <a:rPr lang="en-US" altLang="ko-KR" sz="2000" b="1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20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안내</a:t>
            </a:r>
            <a:endParaRPr lang="ko-KR" altLang="en-US" sz="20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665926" y="791823"/>
            <a:ext cx="3546034" cy="307624"/>
          </a:xfrm>
          <a:prstGeom prst="rect">
            <a:avLst/>
          </a:prstGeom>
          <a:noFill/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ko-KR" altLang="en-US" sz="1200" b="1" spc="-70" smtClean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cs typeface="SpoqaHanSans" charset="-128"/>
              </a:rPr>
              <a:t>휴온스 기업 회사 홍보자료 등 기업소개 참고자료</a:t>
            </a:r>
            <a:endParaRPr lang="ko-KR" altLang="en-US" sz="1200" b="1" spc="-70" dirty="0">
              <a:ln>
                <a:solidFill>
                  <a:srgbClr val="000000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n-ea"/>
              <a:cs typeface="SpoqaHanSans" charset="-128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252413" y="821376"/>
            <a:ext cx="413513" cy="248519"/>
          </a:xfrm>
          <a:prstGeom prst="rect">
            <a:avLst/>
          </a:prstGeom>
          <a:solidFill>
            <a:schemeClr val="accent1"/>
          </a:solidFill>
          <a:ln w="63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smtClean="0">
                <a:solidFill>
                  <a:schemeClr val="bg1"/>
                </a:solidFill>
                <a:latin typeface="+mn-ea"/>
                <a:cs typeface="SpoqaHanSans" charset="-128"/>
              </a:rPr>
              <a:t>05</a:t>
            </a:r>
            <a:endParaRPr lang="ko-KR" altLang="en-US" sz="1200" b="1" dirty="0">
              <a:solidFill>
                <a:schemeClr val="bg1"/>
              </a:solidFill>
              <a:latin typeface="+mn-ea"/>
              <a:cs typeface="SpoqaHanSans" charset="-128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67750" y="1145463"/>
            <a:ext cx="8008500" cy="39887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spcBef>
                <a:spcPct val="20000"/>
              </a:spcBef>
              <a:defRPr/>
            </a:pPr>
            <a:r>
              <a:rPr kumimoji="1"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▶ </a:t>
            </a:r>
            <a:r>
              <a:rPr lang="ko-KR" alt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잡코리아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슈퍼기업관 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: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회사소개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,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직무인터뷰 등</a:t>
            </a:r>
          </a:p>
          <a:p>
            <a:pPr lvl="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   https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://www.jobkorea.co.kr/Super/huons</a:t>
            </a:r>
            <a:endParaRPr lang="en-US" altLang="ko-KR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▶ </a:t>
            </a:r>
            <a:r>
              <a:rPr lang="ko-KR" alt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휴온스그룹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홍보영상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(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회사소개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_3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분</a:t>
            </a: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</a:t>
            </a:r>
          </a:p>
          <a:p>
            <a:pPr lvl="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   https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://youtu.be/b4w66H4QsWc 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  <a:endParaRPr lang="en-US" altLang="ko-KR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US" altLang="ko-KR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>
              <a:lnSpc>
                <a:spcPct val="150000"/>
              </a:lnSpc>
              <a:spcBef>
                <a:spcPct val="20000"/>
              </a:spcBef>
              <a:defRPr/>
            </a:pP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▶ 광고 </a:t>
            </a:r>
            <a:r>
              <a:rPr lang="ko-KR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등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, (</a:t>
            </a:r>
            <a:r>
              <a:rPr lang="ko-KR" alt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메노락토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, </a:t>
            </a:r>
            <a:r>
              <a:rPr lang="ko-KR" altLang="en-US" sz="1200" b="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리볼라인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)</a:t>
            </a:r>
          </a:p>
          <a:p>
            <a:pPr lvl="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   https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://youtu.be/l8nn1fiD-Ts</a:t>
            </a:r>
          </a:p>
          <a:p>
            <a:pPr lvl="0">
              <a:lnSpc>
                <a:spcPct val="150000"/>
              </a:lnSpc>
              <a:spcBef>
                <a:spcPct val="20000"/>
              </a:spcBef>
              <a:defRPr/>
            </a:pPr>
            <a:r>
              <a:rPr lang="en-US" altLang="ko-KR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   https</a:t>
            </a: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://youtu.be/W9faUtVe-4Y</a:t>
            </a: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lang="en-US" altLang="ko-KR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 fontAlgn="base">
              <a:lnSpc>
                <a:spcPct val="15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▶ 채용 홍보버스 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–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서울</a:t>
            </a:r>
            <a:r>
              <a:rPr lang="en-US" altLang="ko-KR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, </a:t>
            </a:r>
            <a:r>
              <a:rPr lang="ko-KR" altLang="en-US" sz="1200" b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수도권  권역 내 </a:t>
            </a:r>
            <a:r>
              <a:rPr lang="ko-KR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운영</a:t>
            </a:r>
            <a:endParaRPr kumimoji="1" lang="en-US" altLang="ko-KR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 fontAlgn="base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en-US" altLang="ko-KR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  <a:ea typeface="+mn-ea"/>
                <a:cs typeface="SpoqaHanSans" charset="-128"/>
              </a:rPr>
              <a:t> </a:t>
            </a:r>
            <a:endParaRPr kumimoji="1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  <a:p>
            <a:pPr lvl="0" fontAlgn="base">
              <a:lnSpc>
                <a:spcPct val="110000"/>
              </a:lnSpc>
              <a:spcBef>
                <a:spcPct val="20000"/>
              </a:spcBef>
              <a:spcAft>
                <a:spcPct val="0"/>
              </a:spcAft>
              <a:defRPr/>
            </a:pPr>
            <a:endParaRPr kumimoji="1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  <a:ea typeface="+mn-ea"/>
              <a:cs typeface="SpoqaHanSans" charset="-128"/>
            </a:endParaRPr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4581128"/>
            <a:ext cx="4104456" cy="1969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5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3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i X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Ci X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Ci X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3_Ci X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6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4_Ci X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98612</TotalTime>
  <Words>296</Words>
  <Application>Microsoft Office PowerPoint</Application>
  <PresentationFormat>화면 슬라이드 쇼(4:3)</PresentationFormat>
  <Paragraphs>46</Paragraphs>
  <Slides>3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11</vt:i4>
      </vt:variant>
      <vt:variant>
        <vt:lpstr>슬라이드 제목</vt:lpstr>
      </vt:variant>
      <vt:variant>
        <vt:i4>3</vt:i4>
      </vt:variant>
    </vt:vector>
  </HeadingPairs>
  <TitlesOfParts>
    <vt:vector size="19" baseType="lpstr">
      <vt:lpstr>SpoqaHanSans</vt:lpstr>
      <vt:lpstr>굴림</vt:lpstr>
      <vt:lpstr>HY헤드라인M</vt:lpstr>
      <vt:lpstr>맑은 고딕</vt:lpstr>
      <vt:lpstr>Arial</vt:lpstr>
      <vt:lpstr>3_Office 테마</vt:lpstr>
      <vt:lpstr>Ci X</vt:lpstr>
      <vt:lpstr>2_Office 테마</vt:lpstr>
      <vt:lpstr>1_Ci X</vt:lpstr>
      <vt:lpstr>4_Office 테마</vt:lpstr>
      <vt:lpstr>2_Ci X</vt:lpstr>
      <vt:lpstr>1_디자인 사용자 지정</vt:lpstr>
      <vt:lpstr>5_Office 테마</vt:lpstr>
      <vt:lpstr>3_Ci X</vt:lpstr>
      <vt:lpstr>6_Office 테마</vt:lpstr>
      <vt:lpstr>4_Ci X</vt:lpstr>
      <vt:lpstr>PowerPoint 프레젠테이션</vt:lpstr>
      <vt:lpstr>PowerPoint 프레젠테이션</vt:lpstr>
      <vt:lpstr>PowerPoint 프레젠테이션</vt:lpstr>
    </vt:vector>
  </TitlesOfParts>
  <Company>(주)윤디자인연구소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2011년 사업계획</dc:title>
  <dc:creator>Kihyun JANG</dc:creator>
  <cp:lastModifiedBy>user</cp:lastModifiedBy>
  <cp:revision>6484</cp:revision>
  <cp:lastPrinted>2021-07-27T00:09:05Z</cp:lastPrinted>
  <dcterms:created xsi:type="dcterms:W3CDTF">2001-07-24T02:41:22Z</dcterms:created>
  <dcterms:modified xsi:type="dcterms:W3CDTF">2021-07-27T08:56:44Z</dcterms:modified>
</cp:coreProperties>
</file>