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63" r:id="rId2"/>
    <p:sldId id="264" r:id="rId3"/>
  </p:sldIdLst>
  <p:sldSz cx="6858000" cy="9906000" type="A4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pos="4247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이정애" initials="이" lastIdx="2" clrIdx="0">
    <p:extLst>
      <p:ext uri="{19B8F6BF-5375-455C-9EA6-DF929625EA0E}">
        <p15:presenceInfo xmlns:p15="http://schemas.microsoft.com/office/powerpoint/2012/main" userId="이정애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375E"/>
    <a:srgbClr val="DBEEF4"/>
    <a:srgbClr val="FCFEFE"/>
    <a:srgbClr val="EAEAEA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13" autoAdjust="0"/>
    <p:restoredTop sz="39924" autoAdjust="0"/>
  </p:normalViewPr>
  <p:slideViewPr>
    <p:cSldViewPr>
      <p:cViewPr>
        <p:scale>
          <a:sx n="66" d="100"/>
          <a:sy n="66" d="100"/>
        </p:scale>
        <p:origin x="3642" y="348"/>
      </p:cViewPr>
      <p:guideLst>
        <p:guide orient="horz"/>
        <p:guide pos="42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814"/>
            <a:ext cx="2946400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814"/>
            <a:ext cx="2946400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B74E377-5F45-4E79-89C1-56D0F97A0346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600801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111375" y="746125"/>
            <a:ext cx="2576513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1" y="4716706"/>
            <a:ext cx="5438775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219"/>
            <a:ext cx="2946400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0219"/>
            <a:ext cx="2946400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4" tIns="45862" rIns="91724" bIns="45862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BFCDED9-FAD0-42F9-95F1-0E391B5D6369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92511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4"/>
            <a:ext cx="5829300" cy="2123369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1"/>
            <a:ext cx="4800600" cy="253153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900" y="2311403"/>
            <a:ext cx="6172200" cy="653750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9" y="3081868"/>
            <a:ext cx="2257425" cy="871590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4" y="3081868"/>
            <a:ext cx="2257425" cy="871590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7"/>
            <a:ext cx="3030141" cy="92410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7"/>
            <a:ext cx="3030141" cy="570741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3" y="2217387"/>
            <a:ext cx="3031331" cy="924101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3" y="3141487"/>
            <a:ext cx="3031331" cy="570741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4" y="394406"/>
            <a:ext cx="2256235" cy="167851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91" y="394408"/>
            <a:ext cx="3833813" cy="8454497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4" y="2072925"/>
            <a:ext cx="2256235" cy="67759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21"/>
            <a:ext cx="4114800" cy="5943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700"/>
            <a:ext cx="6172200" cy="1651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2311403"/>
            <a:ext cx="6172200" cy="653750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CA476665-6EE8-4642-B93F-472B6554ACEC}" type="datetimeFigureOut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2021-10-25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5BD0601-34CA-4FE1-8EF3-8292DA0ACAAA}" type="slidenum">
              <a:rPr kumimoji="0" lang="ko-KR" altLang="en-US" sz="1800" smtClean="0">
                <a:solidFill>
                  <a:prstClr val="black"/>
                </a:solidFill>
                <a:latin typeface="맑은 고딕"/>
                <a:ea typeface="맑은 고딕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 sz="180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19"/>
          <p:cNvSpPr txBox="1">
            <a:spLocks noChangeArrowheads="1"/>
          </p:cNvSpPr>
          <p:nvPr/>
        </p:nvSpPr>
        <p:spPr bwMode="auto">
          <a:xfrm>
            <a:off x="160505" y="1788156"/>
            <a:ext cx="6491294" cy="14484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※ E-mail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신청 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: conference@kmac.co.kr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로 송부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ko-KR" altLang="en-US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문의 </a:t>
            </a:r>
            <a:r>
              <a:rPr lang="en-US" altLang="ko-KR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(02)3786-0547/0549</a:t>
            </a: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28AB20B3-0177-4EE2-9D48-E28054B34F1E}"/>
              </a:ext>
            </a:extLst>
          </p:cNvPr>
          <p:cNvSpPr/>
          <p:nvPr/>
        </p:nvSpPr>
        <p:spPr>
          <a:xfrm>
            <a:off x="220704" y="2192193"/>
            <a:ext cx="6376647" cy="979271"/>
          </a:xfrm>
          <a:prstGeom prst="rect">
            <a:avLst/>
          </a:prstGeom>
          <a:solidFill>
            <a:srgbClr val="FCFEFE"/>
          </a:solidFill>
          <a:ln>
            <a:solidFill>
              <a:srgbClr val="DBEE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00108" y="325770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/>
                <a:ea typeface="맑은 고딕"/>
              </a:rPr>
              <a:t>2021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/>
                <a:ea typeface="맑은 고딕"/>
              </a:rPr>
              <a:t>년 제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/>
                <a:ea typeface="맑은 고딕"/>
              </a:rPr>
              <a:t>29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/>
                <a:ea typeface="맑은 고딕"/>
              </a:rPr>
              <a:t>회 고객중심 경영혁신 컨퍼런스</a:t>
            </a:r>
            <a:endParaRPr kumimoji="0" lang="en-US" altLang="ko-KR" sz="14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-99392" y="584390"/>
            <a:ext cx="6965396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대학</a:t>
            </a:r>
            <a:r>
              <a:rPr kumimoji="0" lang="en-US" altLang="ko-KR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(</a:t>
            </a:r>
            <a:r>
              <a:rPr kumimoji="0"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원</a:t>
            </a:r>
            <a:r>
              <a:rPr kumimoji="0" lang="en-US" altLang="ko-KR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)</a:t>
            </a:r>
            <a:r>
              <a:rPr kumimoji="0"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생 참가 신청서</a:t>
            </a:r>
            <a:endParaRPr kumimoji="0" lang="ko-KR" altLang="en-US" sz="16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6" name="Rectangle 1574"/>
          <p:cNvSpPr>
            <a:spLocks noChangeArrowheads="1"/>
          </p:cNvSpPr>
          <p:nvPr/>
        </p:nvSpPr>
        <p:spPr bwMode="auto">
          <a:xfrm>
            <a:off x="44624" y="1480707"/>
            <a:ext cx="6607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신청 및 참가 방법</a:t>
            </a:r>
            <a:endParaRPr kumimoji="0" lang="en-US" altLang="ko-KR" sz="1000" b="1" i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Rectangle 1574"/>
          <p:cNvSpPr>
            <a:spLocks noChangeArrowheads="1"/>
          </p:cNvSpPr>
          <p:nvPr/>
        </p:nvSpPr>
        <p:spPr bwMode="auto">
          <a:xfrm>
            <a:off x="44624" y="4805164"/>
            <a:ext cx="6607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신청 관련 행정문의 </a:t>
            </a:r>
            <a:endParaRPr kumimoji="0" lang="en-US" altLang="ko-KR" sz="1000" b="1" i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Text Box 19"/>
          <p:cNvSpPr txBox="1">
            <a:spLocks noChangeArrowheads="1"/>
          </p:cNvSpPr>
          <p:nvPr/>
        </p:nvSpPr>
        <p:spPr bwMode="auto">
          <a:xfrm>
            <a:off x="160505" y="5112941"/>
            <a:ext cx="6553472" cy="7860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KMAC 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고객중심경영혁신 컨퍼런스 운영사무국 </a:t>
            </a:r>
            <a:b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    TEL: (02)3786-0547/0549</a:t>
            </a:r>
          </a:p>
          <a:p>
            <a:pPr>
              <a:lnSpc>
                <a:spcPct val="130000"/>
              </a:lnSpc>
            </a:pP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    E-mail: conference@kmac.co.kr</a:t>
            </a:r>
          </a:p>
        </p:txBody>
      </p:sp>
      <p:sp>
        <p:nvSpPr>
          <p:cNvPr id="45" name="Rectangle 1574"/>
          <p:cNvSpPr>
            <a:spLocks noChangeArrowheads="1"/>
          </p:cNvSpPr>
          <p:nvPr/>
        </p:nvSpPr>
        <p:spPr bwMode="auto">
          <a:xfrm>
            <a:off x="44624" y="3323724"/>
            <a:ext cx="6607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신청 기간 및 주요 일정 안내 </a:t>
            </a:r>
            <a:endParaRPr kumimoji="0" lang="en-US" altLang="ko-KR" sz="1000" b="1" i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Text Box 19"/>
          <p:cNvSpPr txBox="1">
            <a:spLocks noChangeArrowheads="1"/>
          </p:cNvSpPr>
          <p:nvPr/>
        </p:nvSpPr>
        <p:spPr bwMode="auto">
          <a:xfrm>
            <a:off x="160505" y="3638501"/>
            <a:ext cx="6553472" cy="10261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올해로 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29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회를 맞은 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2021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 고객중심 경영혁신 컨퍼런스에서</a:t>
            </a:r>
            <a:endParaRPr lang="en-US" altLang="ko-KR" sz="1200" b="1" dirty="0">
              <a:latin typeface="맑은 고딕" pitchFamily="50" charset="-127"/>
              <a:ea typeface="맑은 고딕" pitchFamily="50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원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생분들을 위해 </a:t>
            </a:r>
            <a:r>
              <a:rPr lang="ko-KR" altLang="en-US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무료 초청 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이벤트를 진행합니다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ctr">
              <a:lnSpc>
                <a:spcPct val="130000"/>
              </a:lnSpc>
            </a:pP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별도의 참가비는 없으며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 11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09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화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>
                <a:latin typeface="맑은 고딕" pitchFamily="50" charset="-127"/>
                <a:ea typeface="맑은 고딕" pitchFamily="50" charset="-127"/>
              </a:rPr>
              <a:t>에 컨퍼런스를 진행하여 당일 신청도 가능하나</a:t>
            </a:r>
            <a:r>
              <a:rPr lang="en-US" altLang="ko-KR" sz="1200" b="1" dirty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algn="ctr">
              <a:lnSpc>
                <a:spcPct val="130000"/>
              </a:lnSpc>
            </a:pPr>
            <a:r>
              <a:rPr lang="ko-KR" altLang="en-US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당일에 신청 인원이 몰릴 것을 우려하는 바</a:t>
            </a:r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빠른 신청을 권해 드립니다</a:t>
            </a:r>
            <a:r>
              <a:rPr lang="en-US" altLang="ko-KR" sz="12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Rectangle 1574"/>
          <p:cNvSpPr>
            <a:spLocks noChangeArrowheads="1"/>
          </p:cNvSpPr>
          <p:nvPr/>
        </p:nvSpPr>
        <p:spPr bwMode="auto">
          <a:xfrm>
            <a:off x="2924944" y="6476066"/>
            <a:ext cx="356681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ko-KR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(※ </a:t>
            </a:r>
            <a:r>
              <a:rPr kumimoji="0" lang="ko-KR" altLang="en-US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하기 정보는 온라인 홈페이지 등록을 위해 사용됩니다</a:t>
            </a:r>
            <a:r>
              <a:rPr kumimoji="0" lang="en-US" altLang="ko-KR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ko-KR" altLang="en-US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성명</a:t>
            </a:r>
            <a:r>
              <a:rPr kumimoji="0" lang="en-US" altLang="ko-KR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번호</a:t>
            </a:r>
            <a:r>
              <a:rPr kumimoji="0" lang="en-US" altLang="ko-KR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0" lang="ko-KR" altLang="en-US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이메일은 반드시 기재 부탁 드립니다</a:t>
            </a:r>
            <a:r>
              <a:rPr kumimoji="0" lang="en-US" altLang="ko-KR" sz="10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.)</a:t>
            </a:r>
          </a:p>
        </p:txBody>
      </p:sp>
      <p:pic>
        <p:nvPicPr>
          <p:cNvPr id="28" name="그래픽 27" descr="문서">
            <a:extLst>
              <a:ext uri="{FF2B5EF4-FFF2-40B4-BE49-F238E27FC236}">
                <a16:creationId xmlns:a16="http://schemas.microsoft.com/office/drawing/2014/main" id="{163DAF3D-0221-49D7-B51C-EC3729DE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2580" y="2283351"/>
            <a:ext cx="499774" cy="49977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0DB8C3D-A5C7-4F82-ACA6-1418BA408FD3}"/>
              </a:ext>
            </a:extLst>
          </p:cNvPr>
          <p:cNvSpPr txBox="1"/>
          <p:nvPr/>
        </p:nvSpPr>
        <p:spPr>
          <a:xfrm>
            <a:off x="576099" y="2785937"/>
            <a:ext cx="1052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>
                <a:latin typeface="+mn-ea"/>
                <a:ea typeface="+mn-ea"/>
              </a:rPr>
              <a:t>1. </a:t>
            </a:r>
            <a:r>
              <a:rPr lang="ko-KR" altLang="en-US" sz="1000" b="1" dirty="0">
                <a:latin typeface="+mn-ea"/>
                <a:ea typeface="+mn-ea"/>
              </a:rPr>
              <a:t>신청서 접수</a:t>
            </a:r>
            <a:endParaRPr lang="en-US" altLang="ko-KR" sz="1000" b="1" dirty="0">
              <a:latin typeface="+mn-ea"/>
              <a:ea typeface="+mn-ea"/>
            </a:endParaRPr>
          </a:p>
          <a:p>
            <a:r>
              <a:rPr lang="ko-KR" altLang="en-US" sz="1000" b="1" dirty="0">
                <a:latin typeface="+mn-ea"/>
                <a:ea typeface="+mn-ea"/>
              </a:rPr>
              <a:t>   </a:t>
            </a:r>
            <a:r>
              <a:rPr lang="en-US" altLang="ko-KR" sz="1000" b="1" dirty="0">
                <a:latin typeface="+mn-ea"/>
                <a:ea typeface="+mn-ea"/>
              </a:rPr>
              <a:t>(</a:t>
            </a:r>
            <a:r>
              <a:rPr lang="ko-KR" altLang="en-US" sz="1000" b="1" dirty="0">
                <a:latin typeface="+mn-ea"/>
                <a:ea typeface="+mn-ea"/>
              </a:rPr>
              <a:t>운영사무국</a:t>
            </a:r>
            <a:r>
              <a:rPr lang="en-US" altLang="ko-KR" sz="1000" b="1" dirty="0">
                <a:latin typeface="+mn-ea"/>
                <a:ea typeface="+mn-ea"/>
              </a:rPr>
              <a:t>)</a:t>
            </a:r>
            <a:endParaRPr lang="ko-KR" altLang="en-US" sz="1000" b="1" dirty="0">
              <a:latin typeface="+mn-ea"/>
              <a:ea typeface="+mn-ea"/>
            </a:endParaRPr>
          </a:p>
        </p:txBody>
      </p:sp>
      <p:pic>
        <p:nvPicPr>
          <p:cNvPr id="40" name="그래픽 39" descr="재생">
            <a:extLst>
              <a:ext uri="{FF2B5EF4-FFF2-40B4-BE49-F238E27FC236}">
                <a16:creationId xmlns:a16="http://schemas.microsoft.com/office/drawing/2014/main" id="{7BEE1DCD-680A-46D2-BAEE-D4248EEA81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34919" y="2439758"/>
            <a:ext cx="288032" cy="288032"/>
          </a:xfrm>
          <a:prstGeom prst="rect">
            <a:avLst/>
          </a:prstGeom>
        </p:spPr>
      </p:pic>
      <p:pic>
        <p:nvPicPr>
          <p:cNvPr id="42" name="그래픽 41" descr="사원증">
            <a:extLst>
              <a:ext uri="{FF2B5EF4-FFF2-40B4-BE49-F238E27FC236}">
                <a16:creationId xmlns:a16="http://schemas.microsoft.com/office/drawing/2014/main" id="{E8BF88AB-1CA9-444C-8B0E-3EF89097CB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30243" y="2287452"/>
            <a:ext cx="489791" cy="48979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9D894B4B-2E9C-46E7-A055-1E904FA97CA8}"/>
              </a:ext>
            </a:extLst>
          </p:cNvPr>
          <p:cNvSpPr txBox="1"/>
          <p:nvPr/>
        </p:nvSpPr>
        <p:spPr>
          <a:xfrm>
            <a:off x="1499041" y="2785937"/>
            <a:ext cx="2152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>
                <a:latin typeface="+mn-ea"/>
                <a:ea typeface="+mn-ea"/>
              </a:rPr>
              <a:t>2. ID(E-mail) </a:t>
            </a:r>
            <a:r>
              <a:rPr lang="ko-KR" altLang="en-US" sz="1000" b="1" dirty="0">
                <a:latin typeface="+mn-ea"/>
                <a:ea typeface="+mn-ea"/>
              </a:rPr>
              <a:t>및 </a:t>
            </a:r>
            <a:endParaRPr lang="en-US" altLang="ko-KR" sz="1000" b="1" dirty="0">
              <a:latin typeface="+mn-ea"/>
              <a:ea typeface="+mn-ea"/>
            </a:endParaRPr>
          </a:p>
          <a:p>
            <a:pPr algn="ctr"/>
            <a:r>
              <a:rPr lang="ko-KR" altLang="en-US" sz="1000" b="1" dirty="0">
                <a:latin typeface="+mn-ea"/>
                <a:ea typeface="+mn-ea"/>
              </a:rPr>
              <a:t>비밀번호 안내</a:t>
            </a:r>
          </a:p>
        </p:txBody>
      </p:sp>
      <p:pic>
        <p:nvPicPr>
          <p:cNvPr id="58" name="그래픽 57" descr="재생">
            <a:extLst>
              <a:ext uri="{FF2B5EF4-FFF2-40B4-BE49-F238E27FC236}">
                <a16:creationId xmlns:a16="http://schemas.microsoft.com/office/drawing/2014/main" id="{B89568CB-2575-4593-9205-40F50405A5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7644" y="2429977"/>
            <a:ext cx="288032" cy="288032"/>
          </a:xfrm>
          <a:prstGeom prst="rect">
            <a:avLst/>
          </a:prstGeom>
        </p:spPr>
      </p:pic>
      <p:pic>
        <p:nvPicPr>
          <p:cNvPr id="60" name="그래픽 59" descr="모니터">
            <a:extLst>
              <a:ext uri="{FF2B5EF4-FFF2-40B4-BE49-F238E27FC236}">
                <a16:creationId xmlns:a16="http://schemas.microsoft.com/office/drawing/2014/main" id="{14C0C50B-7185-47C3-9589-17587E0259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33660" y="2280702"/>
            <a:ext cx="507602" cy="50760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4A32AFF-DF9A-4C35-A28C-957E4666CD4E}"/>
              </a:ext>
            </a:extLst>
          </p:cNvPr>
          <p:cNvSpPr txBox="1"/>
          <p:nvPr/>
        </p:nvSpPr>
        <p:spPr>
          <a:xfrm>
            <a:off x="3281942" y="2785937"/>
            <a:ext cx="181103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>
                <a:latin typeface="+mn-ea"/>
                <a:ea typeface="+mn-ea"/>
              </a:rPr>
              <a:t>3. </a:t>
            </a:r>
            <a:r>
              <a:rPr lang="ko-KR" altLang="en-US" sz="1000" b="1" dirty="0">
                <a:latin typeface="+mn-ea"/>
                <a:ea typeface="+mn-ea"/>
              </a:rPr>
              <a:t>홈페이지 로그인</a:t>
            </a:r>
            <a:endParaRPr lang="en-US" altLang="ko-KR" sz="1000" b="1" dirty="0">
              <a:latin typeface="+mn-ea"/>
              <a:ea typeface="+mn-ea"/>
            </a:endParaRPr>
          </a:p>
          <a:p>
            <a:pPr algn="ctr"/>
            <a:r>
              <a:rPr lang="en-US" altLang="ko-KR" sz="900" b="1" dirty="0">
                <a:latin typeface="+mn-ea"/>
                <a:ea typeface="+mn-ea"/>
              </a:rPr>
              <a:t>(conference-kmac.co.kr)</a:t>
            </a:r>
            <a:endParaRPr lang="ko-KR" altLang="en-US" sz="900" b="1" dirty="0">
              <a:latin typeface="+mn-ea"/>
              <a:ea typeface="+mn-ea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AC9C7FA-311D-40D2-8A04-0AF2E69406EE}"/>
              </a:ext>
            </a:extLst>
          </p:cNvPr>
          <p:cNvSpPr txBox="1"/>
          <p:nvPr/>
        </p:nvSpPr>
        <p:spPr>
          <a:xfrm>
            <a:off x="5150583" y="2413243"/>
            <a:ext cx="13411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latin typeface="+mn-ea"/>
                <a:ea typeface="+mn-ea"/>
              </a:rPr>
              <a:t>컨퍼런스</a:t>
            </a:r>
            <a:r>
              <a:rPr lang="en-US" altLang="ko-KR" sz="1050" b="1" dirty="0">
                <a:latin typeface="+mn-ea"/>
                <a:ea typeface="+mn-ea"/>
              </a:rPr>
              <a:t> </a:t>
            </a:r>
            <a:r>
              <a:rPr lang="ko-KR" altLang="en-US" sz="1050" b="1" dirty="0">
                <a:latin typeface="+mn-ea"/>
                <a:ea typeface="+mn-ea"/>
              </a:rPr>
              <a:t>입장하기</a:t>
            </a:r>
            <a:r>
              <a:rPr lang="en-US" altLang="ko-KR" sz="1050" b="1" dirty="0">
                <a:latin typeface="+mn-ea"/>
                <a:ea typeface="+mn-ea"/>
              </a:rPr>
              <a:t> </a:t>
            </a:r>
            <a:r>
              <a:rPr lang="ko-KR" altLang="en-US" sz="1050" dirty="0">
                <a:latin typeface="+mn-ea"/>
                <a:ea typeface="+mn-ea"/>
              </a:rPr>
              <a:t>클릭</a:t>
            </a:r>
            <a:r>
              <a:rPr lang="en-US" altLang="ko-KR" sz="1050" dirty="0">
                <a:latin typeface="+mn-ea"/>
                <a:ea typeface="+mn-ea"/>
              </a:rPr>
              <a:t> </a:t>
            </a:r>
            <a:r>
              <a:rPr lang="ko-KR" altLang="en-US" sz="1050" dirty="0">
                <a:latin typeface="+mn-ea"/>
                <a:ea typeface="+mn-ea"/>
              </a:rPr>
              <a:t>후 참가</a:t>
            </a:r>
            <a:endParaRPr lang="en-US" altLang="ko-KR" sz="1050" dirty="0">
              <a:latin typeface="+mn-ea"/>
              <a:ea typeface="+mn-ea"/>
            </a:endParaRPr>
          </a:p>
        </p:txBody>
      </p:sp>
      <p:pic>
        <p:nvPicPr>
          <p:cNvPr id="66" name="그래픽 65" descr="재생">
            <a:extLst>
              <a:ext uri="{FF2B5EF4-FFF2-40B4-BE49-F238E27FC236}">
                <a16:creationId xmlns:a16="http://schemas.microsoft.com/office/drawing/2014/main" id="{78BD3E6B-3F72-4B44-894C-B63A582752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04549" y="2429977"/>
            <a:ext cx="288032" cy="288032"/>
          </a:xfrm>
          <a:prstGeom prst="rect">
            <a:avLst/>
          </a:prstGeom>
        </p:spPr>
      </p:pic>
      <p:graphicFrame>
        <p:nvGraphicFramePr>
          <p:cNvPr id="3" name="Group 1616">
            <a:extLst>
              <a:ext uri="{FF2B5EF4-FFF2-40B4-BE49-F238E27FC236}">
                <a16:creationId xmlns:a16="http://schemas.microsoft.com/office/drawing/2014/main" id="{04FEE1B7-97CA-4174-A1DC-2F6AE5F30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621693"/>
              </p:ext>
            </p:extLst>
          </p:nvPr>
        </p:nvGraphicFramePr>
        <p:xfrm>
          <a:off x="116635" y="6986219"/>
          <a:ext cx="6597343" cy="2740378"/>
        </p:xfrm>
        <a:graphic>
          <a:graphicData uri="http://schemas.openxmlformats.org/drawingml/2006/table">
            <a:tbl>
              <a:tblPr/>
              <a:tblGrid>
                <a:gridCol w="6163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37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60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60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45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구분</a:t>
                      </a: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학과</a:t>
                      </a: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성 명</a:t>
                      </a: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휴대전화</a:t>
                      </a:r>
                      <a:endParaRPr kumimoji="0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+mn-ea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E-mail</a:t>
                      </a:r>
                      <a:endParaRPr kumimoji="0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579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참</a:t>
                      </a: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가</a:t>
                      </a: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</a:t>
                      </a: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2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3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4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5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036806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6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029302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7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030413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8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0515676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9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0126129"/>
                  </a:ext>
                </a:extLst>
              </a:tr>
              <a:tr h="239579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10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3282438"/>
                  </a:ext>
                </a:extLst>
              </a:tr>
            </a:tbl>
          </a:graphicData>
        </a:graphic>
      </p:graphicFrame>
      <p:sp>
        <p:nvSpPr>
          <p:cNvPr id="5" name="Rectangle 1574">
            <a:extLst>
              <a:ext uri="{FF2B5EF4-FFF2-40B4-BE49-F238E27FC236}">
                <a16:creationId xmlns:a16="http://schemas.microsoft.com/office/drawing/2014/main" id="{2CBB3922-A0FB-4CA2-84D3-756A68E02E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626" y="6125859"/>
            <a:ext cx="6607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marL="171450" indent="-171450">
              <a:spcBef>
                <a:spcPct val="50000"/>
              </a:spcBef>
              <a:buFont typeface="Wingdings" panose="05000000000000000000" pitchFamily="2" charset="2"/>
              <a:buChar char="u"/>
              <a:defRPr/>
            </a:pPr>
            <a:r>
              <a:rPr lang="ko-KR" altLang="en-US" sz="1400" b="1" dirty="0">
                <a:latin typeface="+mj-lt"/>
                <a:ea typeface="맑은 고딕" pitchFamily="50" charset="-127"/>
              </a:rPr>
              <a:t> 신청자 명단 </a:t>
            </a:r>
            <a:r>
              <a:rPr lang="ko-KR" altLang="en-US" sz="1400" b="1" dirty="0" err="1">
                <a:latin typeface="+mj-lt"/>
                <a:ea typeface="맑은 고딕" pitchFamily="50" charset="-127"/>
              </a:rPr>
              <a:t>기재란</a:t>
            </a:r>
            <a:r>
              <a:rPr lang="ko-KR" altLang="en-US" sz="1400" b="1" dirty="0">
                <a:latin typeface="+mj-lt"/>
                <a:ea typeface="맑은 고딕" pitchFamily="50" charset="-127"/>
              </a:rPr>
              <a:t> </a:t>
            </a:r>
            <a:r>
              <a:rPr lang="en-US" altLang="ko-KR" sz="1000" b="1" dirty="0">
                <a:solidFill>
                  <a:srgbClr val="FF0000"/>
                </a:solidFill>
                <a:latin typeface="+mj-lt"/>
                <a:ea typeface="맑은 고딕" pitchFamily="50" charset="-127"/>
              </a:rPr>
              <a:t>(※ 10</a:t>
            </a:r>
            <a:r>
              <a:rPr lang="ko-KR" altLang="en-US" sz="1000" b="1" dirty="0">
                <a:solidFill>
                  <a:srgbClr val="FF0000"/>
                </a:solidFill>
                <a:latin typeface="+mj-lt"/>
                <a:ea typeface="맑은 고딕" pitchFamily="50" charset="-127"/>
              </a:rPr>
              <a:t>명 이상 신청의 경우 다음 장에 기재해주십시오</a:t>
            </a:r>
            <a:r>
              <a:rPr lang="en-US" altLang="ko-KR" sz="1000" b="1" dirty="0">
                <a:solidFill>
                  <a:srgbClr val="FF0000"/>
                </a:solidFill>
                <a:latin typeface="+mj-lt"/>
                <a:ea typeface="맑은 고딕" pitchFamily="50" charset="-127"/>
              </a:rPr>
              <a:t>.)</a:t>
            </a:r>
          </a:p>
        </p:txBody>
      </p:sp>
      <p:graphicFrame>
        <p:nvGraphicFramePr>
          <p:cNvPr id="4" name="표 5">
            <a:extLst>
              <a:ext uri="{FF2B5EF4-FFF2-40B4-BE49-F238E27FC236}">
                <a16:creationId xmlns:a16="http://schemas.microsoft.com/office/drawing/2014/main" id="{487A35D2-5F15-45C7-867A-F1FB1422B2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535308"/>
              </p:ext>
            </p:extLst>
          </p:nvPr>
        </p:nvGraphicFramePr>
        <p:xfrm>
          <a:off x="117269" y="6558680"/>
          <a:ext cx="2663659" cy="28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6">
                  <a:extLst>
                    <a:ext uri="{9D8B030D-6E8A-4147-A177-3AD203B41FA5}">
                      <a16:colId xmlns:a16="http://schemas.microsoft.com/office/drawing/2014/main" val="3818307150"/>
                    </a:ext>
                  </a:extLst>
                </a:gridCol>
                <a:gridCol w="1727553">
                  <a:extLst>
                    <a:ext uri="{9D8B030D-6E8A-4147-A177-3AD203B41FA5}">
                      <a16:colId xmlns:a16="http://schemas.microsoft.com/office/drawing/2014/main" val="3778175668"/>
                    </a:ext>
                  </a:extLst>
                </a:gridCol>
              </a:tblGrid>
              <a:tr h="2867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33725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1937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Box 19"/>
          <p:cNvSpPr txBox="1">
            <a:spLocks noChangeArrowheads="1"/>
          </p:cNvSpPr>
          <p:nvPr/>
        </p:nvSpPr>
        <p:spPr bwMode="auto">
          <a:xfrm>
            <a:off x="160505" y="1597210"/>
            <a:ext cx="6491294" cy="144847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※ E-mail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신청 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: conference@kmac.co.kr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로 송부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        </a:t>
            </a:r>
            <a:r>
              <a:rPr lang="ko-KR" altLang="en-US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문의 </a:t>
            </a:r>
            <a:r>
              <a:rPr lang="en-US" altLang="ko-KR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: (02)3786-0547/0549</a:t>
            </a: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30000"/>
              </a:lnSpc>
            </a:pP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id="{28AB20B3-0177-4EE2-9D48-E28054B34F1E}"/>
              </a:ext>
            </a:extLst>
          </p:cNvPr>
          <p:cNvSpPr/>
          <p:nvPr/>
        </p:nvSpPr>
        <p:spPr>
          <a:xfrm>
            <a:off x="220704" y="2001247"/>
            <a:ext cx="6376647" cy="979271"/>
          </a:xfrm>
          <a:prstGeom prst="rect">
            <a:avLst/>
          </a:prstGeom>
          <a:solidFill>
            <a:srgbClr val="FCFEFE"/>
          </a:solidFill>
          <a:ln>
            <a:solidFill>
              <a:srgbClr val="DBEEF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00108" y="325770"/>
            <a:ext cx="48577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1400" b="1" dirty="0">
                <a:solidFill>
                  <a:prstClr val="black"/>
                </a:solidFill>
                <a:latin typeface="맑은 고딕"/>
                <a:ea typeface="맑은 고딕"/>
              </a:rPr>
              <a:t>2021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/>
                <a:ea typeface="맑은 고딕"/>
              </a:rPr>
              <a:t>년 제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/>
                <a:ea typeface="맑은 고딕"/>
              </a:rPr>
              <a:t>29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/>
                <a:ea typeface="맑은 고딕"/>
              </a:rPr>
              <a:t>회 고객중심 경영혁신 컨퍼런스</a:t>
            </a:r>
            <a:endParaRPr kumimoji="0" lang="en-US" altLang="ko-KR" sz="14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-99392" y="584390"/>
            <a:ext cx="6965396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32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대학</a:t>
            </a:r>
            <a:r>
              <a:rPr kumimoji="0" lang="en-US" altLang="ko-KR" sz="32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(</a:t>
            </a:r>
            <a:r>
              <a:rPr kumimoji="0" lang="ko-KR" altLang="en-US" sz="32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원</a:t>
            </a:r>
            <a:r>
              <a:rPr kumimoji="0" lang="en-US" altLang="ko-KR" sz="32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)</a:t>
            </a:r>
            <a:r>
              <a:rPr kumimoji="0" lang="ko-KR" altLang="en-US" sz="32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생 참가 </a:t>
            </a:r>
            <a:r>
              <a:rPr kumimoji="0" lang="ko-KR" altLang="en-US" sz="32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신청서</a:t>
            </a:r>
            <a:endParaRPr kumimoji="0" lang="ko-KR" altLang="en-US" sz="1600" b="1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6" name="Rectangle 1574"/>
          <p:cNvSpPr>
            <a:spLocks noChangeArrowheads="1"/>
          </p:cNvSpPr>
          <p:nvPr/>
        </p:nvSpPr>
        <p:spPr bwMode="auto">
          <a:xfrm>
            <a:off x="44624" y="1289761"/>
            <a:ext cx="6607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kumimoji="0"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400" b="1" dirty="0">
                <a:latin typeface="맑은 고딕" pitchFamily="50" charset="-127"/>
                <a:ea typeface="맑은 고딕" pitchFamily="50" charset="-127"/>
              </a:rPr>
              <a:t>신청 및 참가 방법</a:t>
            </a:r>
            <a:endParaRPr kumimoji="0" lang="en-US" altLang="ko-KR" sz="1000" b="1" i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" name="그래픽 27" descr="문서">
            <a:extLst>
              <a:ext uri="{FF2B5EF4-FFF2-40B4-BE49-F238E27FC236}">
                <a16:creationId xmlns:a16="http://schemas.microsoft.com/office/drawing/2014/main" id="{163DAF3D-0221-49D7-B51C-EC3729DE2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2580" y="2092405"/>
            <a:ext cx="499774" cy="499774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0DB8C3D-A5C7-4F82-ACA6-1418BA408FD3}"/>
              </a:ext>
            </a:extLst>
          </p:cNvPr>
          <p:cNvSpPr txBox="1"/>
          <p:nvPr/>
        </p:nvSpPr>
        <p:spPr>
          <a:xfrm>
            <a:off x="576099" y="2594991"/>
            <a:ext cx="1052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>
                <a:latin typeface="+mn-ea"/>
                <a:ea typeface="+mn-ea"/>
              </a:rPr>
              <a:t>1. </a:t>
            </a:r>
            <a:r>
              <a:rPr lang="ko-KR" altLang="en-US" sz="1000" b="1" dirty="0">
                <a:latin typeface="+mn-ea"/>
                <a:ea typeface="+mn-ea"/>
              </a:rPr>
              <a:t>신청서 접수</a:t>
            </a:r>
            <a:endParaRPr lang="en-US" altLang="ko-KR" sz="1000" b="1" dirty="0">
              <a:latin typeface="+mn-ea"/>
              <a:ea typeface="+mn-ea"/>
            </a:endParaRPr>
          </a:p>
          <a:p>
            <a:r>
              <a:rPr lang="ko-KR" altLang="en-US" sz="1000" b="1" dirty="0">
                <a:latin typeface="+mn-ea"/>
                <a:ea typeface="+mn-ea"/>
              </a:rPr>
              <a:t>   </a:t>
            </a:r>
            <a:r>
              <a:rPr lang="en-US" altLang="ko-KR" sz="1000" b="1" dirty="0">
                <a:latin typeface="+mn-ea"/>
                <a:ea typeface="+mn-ea"/>
              </a:rPr>
              <a:t>(</a:t>
            </a:r>
            <a:r>
              <a:rPr lang="ko-KR" altLang="en-US" sz="1000" b="1" dirty="0">
                <a:latin typeface="+mn-ea"/>
                <a:ea typeface="+mn-ea"/>
              </a:rPr>
              <a:t>운영사무국</a:t>
            </a:r>
            <a:r>
              <a:rPr lang="en-US" altLang="ko-KR" sz="1000" b="1" dirty="0">
                <a:latin typeface="+mn-ea"/>
                <a:ea typeface="+mn-ea"/>
              </a:rPr>
              <a:t>)</a:t>
            </a:r>
            <a:endParaRPr lang="ko-KR" altLang="en-US" sz="1000" b="1" dirty="0">
              <a:latin typeface="+mn-ea"/>
              <a:ea typeface="+mn-ea"/>
            </a:endParaRPr>
          </a:p>
        </p:txBody>
      </p:sp>
      <p:pic>
        <p:nvPicPr>
          <p:cNvPr id="40" name="그래픽 39" descr="재생">
            <a:extLst>
              <a:ext uri="{FF2B5EF4-FFF2-40B4-BE49-F238E27FC236}">
                <a16:creationId xmlns:a16="http://schemas.microsoft.com/office/drawing/2014/main" id="{7BEE1DCD-680A-46D2-BAEE-D4248EEA81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34919" y="2248812"/>
            <a:ext cx="288032" cy="288032"/>
          </a:xfrm>
          <a:prstGeom prst="rect">
            <a:avLst/>
          </a:prstGeom>
        </p:spPr>
      </p:pic>
      <p:pic>
        <p:nvPicPr>
          <p:cNvPr id="42" name="그래픽 41" descr="사원증">
            <a:extLst>
              <a:ext uri="{FF2B5EF4-FFF2-40B4-BE49-F238E27FC236}">
                <a16:creationId xmlns:a16="http://schemas.microsoft.com/office/drawing/2014/main" id="{E8BF88AB-1CA9-444C-8B0E-3EF89097CB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30243" y="2096506"/>
            <a:ext cx="489791" cy="489791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9D894B4B-2E9C-46E7-A055-1E904FA97CA8}"/>
              </a:ext>
            </a:extLst>
          </p:cNvPr>
          <p:cNvSpPr txBox="1"/>
          <p:nvPr/>
        </p:nvSpPr>
        <p:spPr>
          <a:xfrm>
            <a:off x="1499041" y="2594991"/>
            <a:ext cx="21521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>
                <a:latin typeface="+mn-ea"/>
                <a:ea typeface="+mn-ea"/>
              </a:rPr>
              <a:t>2. ID(E-mail) </a:t>
            </a:r>
            <a:r>
              <a:rPr lang="ko-KR" altLang="en-US" sz="1000" b="1" dirty="0">
                <a:latin typeface="+mn-ea"/>
                <a:ea typeface="+mn-ea"/>
              </a:rPr>
              <a:t>및 </a:t>
            </a:r>
            <a:endParaRPr lang="en-US" altLang="ko-KR" sz="1000" b="1" dirty="0">
              <a:latin typeface="+mn-ea"/>
              <a:ea typeface="+mn-ea"/>
            </a:endParaRPr>
          </a:p>
          <a:p>
            <a:pPr algn="ctr"/>
            <a:r>
              <a:rPr lang="ko-KR" altLang="en-US" sz="1000" b="1" dirty="0">
                <a:latin typeface="+mn-ea"/>
                <a:ea typeface="+mn-ea"/>
              </a:rPr>
              <a:t>비밀번호 안내</a:t>
            </a:r>
          </a:p>
        </p:txBody>
      </p:sp>
      <p:pic>
        <p:nvPicPr>
          <p:cNvPr id="58" name="그래픽 57" descr="재생">
            <a:extLst>
              <a:ext uri="{FF2B5EF4-FFF2-40B4-BE49-F238E27FC236}">
                <a16:creationId xmlns:a16="http://schemas.microsoft.com/office/drawing/2014/main" id="{B89568CB-2575-4593-9205-40F50405A5C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7644" y="2239031"/>
            <a:ext cx="288032" cy="288032"/>
          </a:xfrm>
          <a:prstGeom prst="rect">
            <a:avLst/>
          </a:prstGeom>
        </p:spPr>
      </p:pic>
      <p:pic>
        <p:nvPicPr>
          <p:cNvPr id="60" name="그래픽 59" descr="모니터">
            <a:extLst>
              <a:ext uri="{FF2B5EF4-FFF2-40B4-BE49-F238E27FC236}">
                <a16:creationId xmlns:a16="http://schemas.microsoft.com/office/drawing/2014/main" id="{14C0C50B-7185-47C3-9589-17587E0259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933660" y="2089756"/>
            <a:ext cx="507602" cy="507602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A4A32AFF-DF9A-4C35-A28C-957E4666CD4E}"/>
              </a:ext>
            </a:extLst>
          </p:cNvPr>
          <p:cNvSpPr txBox="1"/>
          <p:nvPr/>
        </p:nvSpPr>
        <p:spPr>
          <a:xfrm>
            <a:off x="3281942" y="2594991"/>
            <a:ext cx="1811039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1" dirty="0">
                <a:latin typeface="+mn-ea"/>
                <a:ea typeface="+mn-ea"/>
              </a:rPr>
              <a:t>3. </a:t>
            </a:r>
            <a:r>
              <a:rPr lang="ko-KR" altLang="en-US" sz="1000" b="1" dirty="0">
                <a:latin typeface="+mn-ea"/>
                <a:ea typeface="+mn-ea"/>
              </a:rPr>
              <a:t>홈페이지 로그인</a:t>
            </a:r>
            <a:endParaRPr lang="en-US" altLang="ko-KR" sz="1000" b="1" dirty="0">
              <a:latin typeface="+mn-ea"/>
              <a:ea typeface="+mn-ea"/>
            </a:endParaRPr>
          </a:p>
          <a:p>
            <a:pPr algn="ctr"/>
            <a:r>
              <a:rPr lang="en-US" altLang="ko-KR" sz="900" b="1" dirty="0">
                <a:latin typeface="+mn-ea"/>
                <a:ea typeface="+mn-ea"/>
              </a:rPr>
              <a:t>(conference-kmac.co.kr)</a:t>
            </a:r>
            <a:endParaRPr lang="ko-KR" altLang="en-US" sz="900" b="1" dirty="0">
              <a:latin typeface="+mn-ea"/>
              <a:ea typeface="+mn-ea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AC9C7FA-311D-40D2-8A04-0AF2E69406EE}"/>
              </a:ext>
            </a:extLst>
          </p:cNvPr>
          <p:cNvSpPr txBox="1"/>
          <p:nvPr/>
        </p:nvSpPr>
        <p:spPr>
          <a:xfrm>
            <a:off x="5150583" y="2222297"/>
            <a:ext cx="134117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latin typeface="+mn-ea"/>
                <a:ea typeface="+mn-ea"/>
              </a:rPr>
              <a:t>컨퍼런스</a:t>
            </a:r>
            <a:r>
              <a:rPr lang="en-US" altLang="ko-KR" sz="1050" b="1" dirty="0">
                <a:latin typeface="+mn-ea"/>
                <a:ea typeface="+mn-ea"/>
              </a:rPr>
              <a:t> </a:t>
            </a:r>
            <a:r>
              <a:rPr lang="ko-KR" altLang="en-US" sz="1050" b="1" dirty="0">
                <a:latin typeface="+mn-ea"/>
                <a:ea typeface="+mn-ea"/>
              </a:rPr>
              <a:t>입장하기</a:t>
            </a:r>
            <a:r>
              <a:rPr lang="en-US" altLang="ko-KR" sz="1050" b="1" dirty="0">
                <a:latin typeface="+mn-ea"/>
                <a:ea typeface="+mn-ea"/>
              </a:rPr>
              <a:t> </a:t>
            </a:r>
            <a:r>
              <a:rPr lang="ko-KR" altLang="en-US" sz="1050" dirty="0">
                <a:latin typeface="+mn-ea"/>
                <a:ea typeface="+mn-ea"/>
              </a:rPr>
              <a:t>클릭</a:t>
            </a:r>
            <a:r>
              <a:rPr lang="en-US" altLang="ko-KR" sz="1050" dirty="0">
                <a:latin typeface="+mn-ea"/>
                <a:ea typeface="+mn-ea"/>
              </a:rPr>
              <a:t> </a:t>
            </a:r>
            <a:r>
              <a:rPr lang="ko-KR" altLang="en-US" sz="1050" dirty="0">
                <a:latin typeface="+mn-ea"/>
                <a:ea typeface="+mn-ea"/>
              </a:rPr>
              <a:t>후 참가</a:t>
            </a:r>
            <a:endParaRPr lang="en-US" altLang="ko-KR" sz="1050" dirty="0">
              <a:latin typeface="+mn-ea"/>
              <a:ea typeface="+mn-ea"/>
            </a:endParaRPr>
          </a:p>
        </p:txBody>
      </p:sp>
      <p:pic>
        <p:nvPicPr>
          <p:cNvPr id="66" name="그래픽 65" descr="재생">
            <a:extLst>
              <a:ext uri="{FF2B5EF4-FFF2-40B4-BE49-F238E27FC236}">
                <a16:creationId xmlns:a16="http://schemas.microsoft.com/office/drawing/2014/main" id="{78BD3E6B-3F72-4B44-894C-B63A582752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804549" y="2239031"/>
            <a:ext cx="288032" cy="288032"/>
          </a:xfrm>
          <a:prstGeom prst="rect">
            <a:avLst/>
          </a:prstGeom>
        </p:spPr>
      </p:pic>
      <p:sp>
        <p:nvSpPr>
          <p:cNvPr id="4" name="Rectangle 1574">
            <a:extLst>
              <a:ext uri="{FF2B5EF4-FFF2-40B4-BE49-F238E27FC236}">
                <a16:creationId xmlns:a16="http://schemas.microsoft.com/office/drawing/2014/main" id="{31CF30CD-6EF7-4798-8F26-25243289AB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22" y="3133055"/>
            <a:ext cx="66071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8" dist="17961" dir="135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Wingdings" pitchFamily="2" charset="2"/>
              <a:buChar char="u"/>
              <a:defRPr/>
            </a:pPr>
            <a:r>
              <a:rPr lang="ko-KR" altLang="en-US" sz="1400" b="1" dirty="0">
                <a:latin typeface="+mj-lt"/>
                <a:ea typeface="맑은 고딕" pitchFamily="50" charset="-127"/>
              </a:rPr>
              <a:t> 신청자 명단 </a:t>
            </a:r>
            <a:r>
              <a:rPr lang="ko-KR" altLang="en-US" sz="1400" b="1" dirty="0" err="1">
                <a:latin typeface="+mj-lt"/>
                <a:ea typeface="맑은 고딕" pitchFamily="50" charset="-127"/>
              </a:rPr>
              <a:t>기재란</a:t>
            </a:r>
            <a:endParaRPr kumimoji="0" lang="en-US" altLang="ko-KR" sz="1000" b="1" i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Group 1616">
            <a:extLst>
              <a:ext uri="{FF2B5EF4-FFF2-40B4-BE49-F238E27FC236}">
                <a16:creationId xmlns:a16="http://schemas.microsoft.com/office/drawing/2014/main" id="{6B21FCC1-ED2A-4072-878D-5E351C1674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551832"/>
              </p:ext>
            </p:extLst>
          </p:nvPr>
        </p:nvGraphicFramePr>
        <p:xfrm>
          <a:off x="119925" y="3489961"/>
          <a:ext cx="6602400" cy="6350904"/>
        </p:xfrm>
        <a:graphic>
          <a:graphicData uri="http://schemas.openxmlformats.org/drawingml/2006/table">
            <a:tbl>
              <a:tblPr/>
              <a:tblGrid>
                <a:gridCol w="61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4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7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7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608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구분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학과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성 명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휴대전화</a:t>
                      </a: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E-mail</a:t>
                      </a:r>
                      <a:endParaRPr kumimoji="0" lang="en-US" altLang="ko-KR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7375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241">
                <a:tc rowSpan="20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참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가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</a:t>
                      </a: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2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3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4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5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6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7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8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9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10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11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12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13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14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15</a:t>
                      </a:r>
                      <a:endParaRPr kumimoji="0" lang="en-US" altLang="ko-KR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16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6991776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17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4886108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18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4026893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19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8998071"/>
                  </a:ext>
                </a:extLst>
              </a:tr>
              <a:tr h="296241">
                <a:tc v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20</a:t>
                      </a: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11057" marB="11057" anchor="ctr" horzOverflow="overflow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8401178"/>
                  </a:ext>
                </a:extLst>
              </a:tr>
            </a:tbl>
          </a:graphicData>
        </a:graphic>
      </p:graphicFrame>
      <p:graphicFrame>
        <p:nvGraphicFramePr>
          <p:cNvPr id="2" name="표 5">
            <a:extLst>
              <a:ext uri="{FF2B5EF4-FFF2-40B4-BE49-F238E27FC236}">
                <a16:creationId xmlns:a16="http://schemas.microsoft.com/office/drawing/2014/main" id="{13D5EA1A-46B0-45F3-98D9-6C8F0AA3B0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026485"/>
              </p:ext>
            </p:extLst>
          </p:nvPr>
        </p:nvGraphicFramePr>
        <p:xfrm>
          <a:off x="3988140" y="3134923"/>
          <a:ext cx="2663659" cy="286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6">
                  <a:extLst>
                    <a:ext uri="{9D8B030D-6E8A-4147-A177-3AD203B41FA5}">
                      <a16:colId xmlns:a16="http://schemas.microsoft.com/office/drawing/2014/main" val="3818307150"/>
                    </a:ext>
                  </a:extLst>
                </a:gridCol>
                <a:gridCol w="1727553">
                  <a:extLst>
                    <a:ext uri="{9D8B030D-6E8A-4147-A177-3AD203B41FA5}">
                      <a16:colId xmlns:a16="http://schemas.microsoft.com/office/drawing/2014/main" val="3778175668"/>
                    </a:ext>
                  </a:extLst>
                </a:gridCol>
              </a:tblGrid>
              <a:tr h="2867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/>
                        <a:t>학교명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7375E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33725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591298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11619</TotalTime>
  <Words>307</Words>
  <Application>Microsoft Office PowerPoint</Application>
  <PresentationFormat>A4 용지(210x297mm)</PresentationFormat>
  <Paragraphs>88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굴림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원연서</cp:lastModifiedBy>
  <cp:revision>280</cp:revision>
  <dcterms:created xsi:type="dcterms:W3CDTF">2007-03-13T05:07:45Z</dcterms:created>
  <dcterms:modified xsi:type="dcterms:W3CDTF">2021-10-24T23:58:03Z</dcterms:modified>
</cp:coreProperties>
</file>